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2" r:id="rId2"/>
  </p:sldMasterIdLst>
  <p:sldIdLst>
    <p:sldId id="256" r:id="rId3"/>
    <p:sldId id="267" r:id="rId4"/>
    <p:sldId id="260" r:id="rId5"/>
    <p:sldId id="262" r:id="rId6"/>
    <p:sldId id="257" r:id="rId7"/>
    <p:sldId id="258" r:id="rId8"/>
    <p:sldId id="259" r:id="rId9"/>
    <p:sldId id="261" r:id="rId10"/>
    <p:sldId id="263" r:id="rId11"/>
    <p:sldId id="264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11020B-9ACE-41FC-83EF-E0AF2C27A03B}" v="453" dt="2023-06-18T21:20:41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7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91489-BEBE-456B-AC09-AE047D4F6606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/>
      <dgm:spPr/>
      <dgm:t>
        <a:bodyPr/>
        <a:lstStyle/>
        <a:p>
          <a:endParaRPr lang="en-US"/>
        </a:p>
      </dgm:t>
    </dgm:pt>
    <dgm:pt modelId="{A14DBB49-0B28-497E-BF4E-AA7E7EECD208}" type="pres">
      <dgm:prSet presAssocID="{84991489-BEBE-456B-AC09-AE047D4F66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DDEA9-AFBD-4274-AC43-2440B28C31D1}" type="presOf" srcId="{84991489-BEBE-456B-AC09-AE047D4F6606}" destId="{A14DBB49-0B28-497E-BF4E-AA7E7EECD2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163ACC-AEF3-4A65-8097-765A19EEDA27}" type="doc">
      <dgm:prSet loTypeId="urn:microsoft.com/office/officeart/2016/7/layout/LinearBlockProcessNumbered" loCatId="process" qsTypeId="urn:microsoft.com/office/officeart/2005/8/quickstyle/simple3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B70A37DE-49FD-4CB8-B065-BF2F2305DDD3}">
      <dgm:prSet/>
      <dgm:spPr/>
      <dgm:t>
        <a:bodyPr/>
        <a:lstStyle/>
        <a:p>
          <a:r>
            <a:rPr lang="ru-RU"/>
            <a:t>Создать фокус-группу из педагогов общеобразовательных учреждений (в рамках сетевого взаимодействия), планирующих реализацию проекта «Инженерные классы» в 2023-2024 учебном году.</a:t>
          </a:r>
          <a:endParaRPr lang="en-US"/>
        </a:p>
      </dgm:t>
    </dgm:pt>
    <dgm:pt modelId="{E69C5680-D8B9-4CCA-A9DC-8140FCEE581E}" type="parTrans" cxnId="{9AF291E2-9B5C-443A-B03B-87BC13BDA393}">
      <dgm:prSet/>
      <dgm:spPr/>
      <dgm:t>
        <a:bodyPr/>
        <a:lstStyle/>
        <a:p>
          <a:endParaRPr lang="en-US"/>
        </a:p>
      </dgm:t>
    </dgm:pt>
    <dgm:pt modelId="{4459B743-FF7C-4EE0-85BA-3CF23C373B61}" type="sibTrans" cxnId="{9AF291E2-9B5C-443A-B03B-87BC13BDA393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1DBCA90C-5312-420E-8AC3-5CA8C9748C69}">
      <dgm:prSet/>
      <dgm:spPr/>
      <dgm:t>
        <a:bodyPr/>
        <a:lstStyle/>
        <a:p>
          <a:r>
            <a:rPr lang="ru-RU" dirty="0"/>
            <a:t>Апробировать на фокус-группе методику электронного обучения на базе цифрового сервиса OnlineTestPad.</a:t>
          </a:r>
          <a:endParaRPr lang="en-US" dirty="0"/>
        </a:p>
      </dgm:t>
    </dgm:pt>
    <dgm:pt modelId="{D24FFC2A-6A15-454C-A69F-B591CB8D9A5B}" type="parTrans" cxnId="{813F8068-43B6-4065-9728-A364F78EAECB}">
      <dgm:prSet/>
      <dgm:spPr/>
      <dgm:t>
        <a:bodyPr/>
        <a:lstStyle/>
        <a:p>
          <a:endParaRPr lang="en-US"/>
        </a:p>
      </dgm:t>
    </dgm:pt>
    <dgm:pt modelId="{FA4C3FF3-69F5-46ED-AF66-B412DB8FC154}" type="sibTrans" cxnId="{813F8068-43B6-4065-9728-A364F78EAECB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3D24C263-5169-4CE8-93F8-2B108C465B76}">
      <dgm:prSet/>
      <dgm:spPr/>
      <dgm:t>
        <a:bodyPr/>
        <a:lstStyle/>
        <a:p>
          <a:r>
            <a:rPr lang="ru-RU"/>
            <a:t>Скорректировать и дополнить учебные материалы, включенные в  методическое пособие «Образовательная робототехника Arduino. Быстрый старт».</a:t>
          </a:r>
          <a:endParaRPr lang="en-US"/>
        </a:p>
      </dgm:t>
    </dgm:pt>
    <dgm:pt modelId="{CF0D8CE5-BCD7-465A-8B71-D338F564E0C3}" type="parTrans" cxnId="{2CD71303-98A0-4AEB-A2D9-F192E6D5D45E}">
      <dgm:prSet/>
      <dgm:spPr/>
      <dgm:t>
        <a:bodyPr/>
        <a:lstStyle/>
        <a:p>
          <a:endParaRPr lang="en-US"/>
        </a:p>
      </dgm:t>
    </dgm:pt>
    <dgm:pt modelId="{A6A96C1A-687E-4BC2-A3E5-A3322F3D4156}" type="sibTrans" cxnId="{2CD71303-98A0-4AEB-A2D9-F192E6D5D45E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BED4A977-95EC-483E-98D0-0D7E93706BE0}" type="pres">
      <dgm:prSet presAssocID="{94163ACC-AEF3-4A65-8097-765A19EEDA27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14A8F3-2C0F-4A97-839C-692EB641D0D4}" type="pres">
      <dgm:prSet presAssocID="{B70A37DE-49FD-4CB8-B065-BF2F2305DDD3}" presName="compositeNode" presStyleCnt="0">
        <dgm:presLayoutVars>
          <dgm:bulletEnabled val="1"/>
        </dgm:presLayoutVars>
      </dgm:prSet>
      <dgm:spPr/>
    </dgm:pt>
    <dgm:pt modelId="{5C7D4119-17A5-43EE-84D4-8AA1B8EE036A}" type="pres">
      <dgm:prSet presAssocID="{B70A37DE-49FD-4CB8-B065-BF2F2305DDD3}" presName="bgRect" presStyleLbl="alignNode1" presStyleIdx="0" presStyleCnt="3"/>
      <dgm:spPr/>
      <dgm:t>
        <a:bodyPr/>
        <a:lstStyle/>
        <a:p>
          <a:endParaRPr lang="ru-RU"/>
        </a:p>
      </dgm:t>
    </dgm:pt>
    <dgm:pt modelId="{31F2AA75-6F34-477F-81FD-5217D38E04A8}" type="pres">
      <dgm:prSet presAssocID="{4459B743-FF7C-4EE0-85BA-3CF23C373B61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2A16B-A122-4E70-BF40-E1C9452BAD06}" type="pres">
      <dgm:prSet presAssocID="{B70A37DE-49FD-4CB8-B065-BF2F2305DDD3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F4A46-A0F9-4271-9C28-D548571DADC9}" type="pres">
      <dgm:prSet presAssocID="{4459B743-FF7C-4EE0-85BA-3CF23C373B61}" presName="sibTrans" presStyleCnt="0"/>
      <dgm:spPr/>
    </dgm:pt>
    <dgm:pt modelId="{1EB23BAE-1D1B-4356-866D-29E3E071CBDB}" type="pres">
      <dgm:prSet presAssocID="{1DBCA90C-5312-420E-8AC3-5CA8C9748C69}" presName="compositeNode" presStyleCnt="0">
        <dgm:presLayoutVars>
          <dgm:bulletEnabled val="1"/>
        </dgm:presLayoutVars>
      </dgm:prSet>
      <dgm:spPr/>
    </dgm:pt>
    <dgm:pt modelId="{725873B7-BC43-46C6-84C9-6E16242790EF}" type="pres">
      <dgm:prSet presAssocID="{1DBCA90C-5312-420E-8AC3-5CA8C9748C69}" presName="bgRect" presStyleLbl="alignNode1" presStyleIdx="1" presStyleCnt="3"/>
      <dgm:spPr/>
      <dgm:t>
        <a:bodyPr/>
        <a:lstStyle/>
        <a:p>
          <a:endParaRPr lang="ru-RU"/>
        </a:p>
      </dgm:t>
    </dgm:pt>
    <dgm:pt modelId="{A5FBB636-7D73-4A6E-8402-7F351482BEBB}" type="pres">
      <dgm:prSet presAssocID="{FA4C3FF3-69F5-46ED-AF66-B412DB8FC154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87EE2-C336-4765-B67F-15C1788317DF}" type="pres">
      <dgm:prSet presAssocID="{1DBCA90C-5312-420E-8AC3-5CA8C9748C69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8B686-C1FB-4B40-827C-61F755C7C832}" type="pres">
      <dgm:prSet presAssocID="{FA4C3FF3-69F5-46ED-AF66-B412DB8FC154}" presName="sibTrans" presStyleCnt="0"/>
      <dgm:spPr/>
    </dgm:pt>
    <dgm:pt modelId="{116AE7C7-D4E6-4999-A11A-D300F495A1B2}" type="pres">
      <dgm:prSet presAssocID="{3D24C263-5169-4CE8-93F8-2B108C465B76}" presName="compositeNode" presStyleCnt="0">
        <dgm:presLayoutVars>
          <dgm:bulletEnabled val="1"/>
        </dgm:presLayoutVars>
      </dgm:prSet>
      <dgm:spPr/>
    </dgm:pt>
    <dgm:pt modelId="{36EDF010-9DD8-444C-B9BC-08AC8536A334}" type="pres">
      <dgm:prSet presAssocID="{3D24C263-5169-4CE8-93F8-2B108C465B76}" presName="bgRect" presStyleLbl="alignNode1" presStyleIdx="2" presStyleCnt="3"/>
      <dgm:spPr/>
      <dgm:t>
        <a:bodyPr/>
        <a:lstStyle/>
        <a:p>
          <a:endParaRPr lang="ru-RU"/>
        </a:p>
      </dgm:t>
    </dgm:pt>
    <dgm:pt modelId="{262EC6F6-4C00-4A3C-98F8-17B107534F06}" type="pres">
      <dgm:prSet presAssocID="{A6A96C1A-687E-4BC2-A3E5-A3322F3D4156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40948-6C19-414E-A34D-14587F89413F}" type="pres">
      <dgm:prSet presAssocID="{3D24C263-5169-4CE8-93F8-2B108C465B76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6E29B3-6C6B-4358-B77B-5BF16C873860}" type="presOf" srcId="{94163ACC-AEF3-4A65-8097-765A19EEDA27}" destId="{BED4A977-95EC-483E-98D0-0D7E93706BE0}" srcOrd="0" destOrd="0" presId="urn:microsoft.com/office/officeart/2016/7/layout/LinearBlockProcessNumbered"/>
    <dgm:cxn modelId="{DD5C91CF-5BDE-4698-B6F4-B085F8DE118B}" type="presOf" srcId="{1DBCA90C-5312-420E-8AC3-5CA8C9748C69}" destId="{64487EE2-C336-4765-B67F-15C1788317DF}" srcOrd="1" destOrd="0" presId="urn:microsoft.com/office/officeart/2016/7/layout/LinearBlockProcessNumbered"/>
    <dgm:cxn modelId="{9AF291E2-9B5C-443A-B03B-87BC13BDA393}" srcId="{94163ACC-AEF3-4A65-8097-765A19EEDA27}" destId="{B70A37DE-49FD-4CB8-B065-BF2F2305DDD3}" srcOrd="0" destOrd="0" parTransId="{E69C5680-D8B9-4CCA-A9DC-8140FCEE581E}" sibTransId="{4459B743-FF7C-4EE0-85BA-3CF23C373B61}"/>
    <dgm:cxn modelId="{2CD71303-98A0-4AEB-A2D9-F192E6D5D45E}" srcId="{94163ACC-AEF3-4A65-8097-765A19EEDA27}" destId="{3D24C263-5169-4CE8-93F8-2B108C465B76}" srcOrd="2" destOrd="0" parTransId="{CF0D8CE5-BCD7-465A-8B71-D338F564E0C3}" sibTransId="{A6A96C1A-687E-4BC2-A3E5-A3322F3D4156}"/>
    <dgm:cxn modelId="{555F49BE-CEF2-4AFD-BB36-F11F395BE43F}" type="presOf" srcId="{3D24C263-5169-4CE8-93F8-2B108C465B76}" destId="{36EDF010-9DD8-444C-B9BC-08AC8536A334}" srcOrd="0" destOrd="0" presId="urn:microsoft.com/office/officeart/2016/7/layout/LinearBlockProcessNumbered"/>
    <dgm:cxn modelId="{A40E97B5-4CEC-47D6-9B7F-4209709F1A86}" type="presOf" srcId="{3D24C263-5169-4CE8-93F8-2B108C465B76}" destId="{29A40948-6C19-414E-A34D-14587F89413F}" srcOrd="1" destOrd="0" presId="urn:microsoft.com/office/officeart/2016/7/layout/LinearBlockProcessNumbered"/>
    <dgm:cxn modelId="{D12723FE-AC4F-469A-9469-4064084260BA}" type="presOf" srcId="{A6A96C1A-687E-4BC2-A3E5-A3322F3D4156}" destId="{262EC6F6-4C00-4A3C-98F8-17B107534F06}" srcOrd="0" destOrd="0" presId="urn:microsoft.com/office/officeart/2016/7/layout/LinearBlockProcessNumbered"/>
    <dgm:cxn modelId="{97A5B5A2-34EB-464F-ACF0-53BC55B2B3A5}" type="presOf" srcId="{4459B743-FF7C-4EE0-85BA-3CF23C373B61}" destId="{31F2AA75-6F34-477F-81FD-5217D38E04A8}" srcOrd="0" destOrd="0" presId="urn:microsoft.com/office/officeart/2016/7/layout/LinearBlockProcessNumbered"/>
    <dgm:cxn modelId="{57D8F8B2-6FAB-428B-8FCE-55C4AAFCBA95}" type="presOf" srcId="{1DBCA90C-5312-420E-8AC3-5CA8C9748C69}" destId="{725873B7-BC43-46C6-84C9-6E16242790EF}" srcOrd="0" destOrd="0" presId="urn:microsoft.com/office/officeart/2016/7/layout/LinearBlockProcessNumbered"/>
    <dgm:cxn modelId="{564542C0-1B2F-40BF-B13E-62C42C38D280}" type="presOf" srcId="{B70A37DE-49FD-4CB8-B065-BF2F2305DDD3}" destId="{5E32A16B-A122-4E70-BF40-E1C9452BAD06}" srcOrd="1" destOrd="0" presId="urn:microsoft.com/office/officeart/2016/7/layout/LinearBlockProcessNumbered"/>
    <dgm:cxn modelId="{70F87BFB-1F99-43D7-A250-6E358D7EC959}" type="presOf" srcId="{B70A37DE-49FD-4CB8-B065-BF2F2305DDD3}" destId="{5C7D4119-17A5-43EE-84D4-8AA1B8EE036A}" srcOrd="0" destOrd="0" presId="urn:microsoft.com/office/officeart/2016/7/layout/LinearBlockProcessNumbered"/>
    <dgm:cxn modelId="{813F8068-43B6-4065-9728-A364F78EAECB}" srcId="{94163ACC-AEF3-4A65-8097-765A19EEDA27}" destId="{1DBCA90C-5312-420E-8AC3-5CA8C9748C69}" srcOrd="1" destOrd="0" parTransId="{D24FFC2A-6A15-454C-A69F-B591CB8D9A5B}" sibTransId="{FA4C3FF3-69F5-46ED-AF66-B412DB8FC154}"/>
    <dgm:cxn modelId="{8ED33295-6557-42D0-BFC6-A20DBFD73A25}" type="presOf" srcId="{FA4C3FF3-69F5-46ED-AF66-B412DB8FC154}" destId="{A5FBB636-7D73-4A6E-8402-7F351482BEBB}" srcOrd="0" destOrd="0" presId="urn:microsoft.com/office/officeart/2016/7/layout/LinearBlockProcessNumbered"/>
    <dgm:cxn modelId="{DD6639AB-EA1B-4439-8B25-B46D18C21359}" type="presParOf" srcId="{BED4A977-95EC-483E-98D0-0D7E93706BE0}" destId="{3814A8F3-2C0F-4A97-839C-692EB641D0D4}" srcOrd="0" destOrd="0" presId="urn:microsoft.com/office/officeart/2016/7/layout/LinearBlockProcessNumbered"/>
    <dgm:cxn modelId="{AFC82CDB-2506-42F2-A021-51DED96DA8C8}" type="presParOf" srcId="{3814A8F3-2C0F-4A97-839C-692EB641D0D4}" destId="{5C7D4119-17A5-43EE-84D4-8AA1B8EE036A}" srcOrd="0" destOrd="0" presId="urn:microsoft.com/office/officeart/2016/7/layout/LinearBlockProcessNumbered"/>
    <dgm:cxn modelId="{5C9B6EAA-2576-4536-81B0-B67D3F8BD820}" type="presParOf" srcId="{3814A8F3-2C0F-4A97-839C-692EB641D0D4}" destId="{31F2AA75-6F34-477F-81FD-5217D38E04A8}" srcOrd="1" destOrd="0" presId="urn:microsoft.com/office/officeart/2016/7/layout/LinearBlockProcessNumbered"/>
    <dgm:cxn modelId="{801B1FD3-7784-4277-9F6A-E9E780DB8F6D}" type="presParOf" srcId="{3814A8F3-2C0F-4A97-839C-692EB641D0D4}" destId="{5E32A16B-A122-4E70-BF40-E1C9452BAD06}" srcOrd="2" destOrd="0" presId="urn:microsoft.com/office/officeart/2016/7/layout/LinearBlockProcessNumbered"/>
    <dgm:cxn modelId="{5A6F1343-0A06-4809-BA67-DEF2B8E6E6D6}" type="presParOf" srcId="{BED4A977-95EC-483E-98D0-0D7E93706BE0}" destId="{64EF4A46-A0F9-4271-9C28-D548571DADC9}" srcOrd="1" destOrd="0" presId="urn:microsoft.com/office/officeart/2016/7/layout/LinearBlockProcessNumbered"/>
    <dgm:cxn modelId="{5CAF78E3-72A2-4527-9B3A-63AC94544B8C}" type="presParOf" srcId="{BED4A977-95EC-483E-98D0-0D7E93706BE0}" destId="{1EB23BAE-1D1B-4356-866D-29E3E071CBDB}" srcOrd="2" destOrd="0" presId="urn:microsoft.com/office/officeart/2016/7/layout/LinearBlockProcessNumbered"/>
    <dgm:cxn modelId="{5CAAC9EF-8901-445E-83BD-4B646DE6919A}" type="presParOf" srcId="{1EB23BAE-1D1B-4356-866D-29E3E071CBDB}" destId="{725873B7-BC43-46C6-84C9-6E16242790EF}" srcOrd="0" destOrd="0" presId="urn:microsoft.com/office/officeart/2016/7/layout/LinearBlockProcessNumbered"/>
    <dgm:cxn modelId="{64493081-2AAC-408B-871F-2C70457EA30E}" type="presParOf" srcId="{1EB23BAE-1D1B-4356-866D-29E3E071CBDB}" destId="{A5FBB636-7D73-4A6E-8402-7F351482BEBB}" srcOrd="1" destOrd="0" presId="urn:microsoft.com/office/officeart/2016/7/layout/LinearBlockProcessNumbered"/>
    <dgm:cxn modelId="{4B505800-D903-427E-AF9C-B3B0B8B39D7A}" type="presParOf" srcId="{1EB23BAE-1D1B-4356-866D-29E3E071CBDB}" destId="{64487EE2-C336-4765-B67F-15C1788317DF}" srcOrd="2" destOrd="0" presId="urn:microsoft.com/office/officeart/2016/7/layout/LinearBlockProcessNumbered"/>
    <dgm:cxn modelId="{BF22E5A8-DA16-4C49-8199-5FF448FD7897}" type="presParOf" srcId="{BED4A977-95EC-483E-98D0-0D7E93706BE0}" destId="{7148B686-C1FB-4B40-827C-61F755C7C832}" srcOrd="3" destOrd="0" presId="urn:microsoft.com/office/officeart/2016/7/layout/LinearBlockProcessNumbered"/>
    <dgm:cxn modelId="{E7659853-A8C2-4D79-B1C5-1156D817CB16}" type="presParOf" srcId="{BED4A977-95EC-483E-98D0-0D7E93706BE0}" destId="{116AE7C7-D4E6-4999-A11A-D300F495A1B2}" srcOrd="4" destOrd="0" presId="urn:microsoft.com/office/officeart/2016/7/layout/LinearBlockProcessNumbered"/>
    <dgm:cxn modelId="{81700436-767D-4CA5-8DB1-35C220A5F4D9}" type="presParOf" srcId="{116AE7C7-D4E6-4999-A11A-D300F495A1B2}" destId="{36EDF010-9DD8-444C-B9BC-08AC8536A334}" srcOrd="0" destOrd="0" presId="urn:microsoft.com/office/officeart/2016/7/layout/LinearBlockProcessNumbered"/>
    <dgm:cxn modelId="{D2931891-4CCC-4F15-8081-32F5A523D86E}" type="presParOf" srcId="{116AE7C7-D4E6-4999-A11A-D300F495A1B2}" destId="{262EC6F6-4C00-4A3C-98F8-17B107534F06}" srcOrd="1" destOrd="0" presId="urn:microsoft.com/office/officeart/2016/7/layout/LinearBlockProcessNumbered"/>
    <dgm:cxn modelId="{7D12390F-5F46-4937-9A83-5B0B2A5C0E84}" type="presParOf" srcId="{116AE7C7-D4E6-4999-A11A-D300F495A1B2}" destId="{29A40948-6C19-414E-A34D-14587F89413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A432ED-F31E-4DF6-8AAB-1EF37760E9B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1B8CEE-4E33-46F5-85AA-A0B2A6BF0207}">
      <dgm:prSet/>
      <dgm:spPr/>
      <dgm:t>
        <a:bodyPr/>
        <a:lstStyle/>
        <a:p>
          <a:pPr algn="l" rtl="0"/>
          <a:r>
            <a:rPr lang="ru-RU" b="0" baseline="0" dirty="0"/>
            <a:t>Внедрение модели цифровой образовательной среды в образовательные учреждения муниципальной системы образования города Ярославля</a:t>
          </a:r>
          <a:endParaRPr lang="en-US" dirty="0"/>
        </a:p>
      </dgm:t>
    </dgm:pt>
    <dgm:pt modelId="{7AAE631D-B657-42FA-A5F6-43530B68ABC9}" type="parTrans" cxnId="{1E872E6D-B02A-481D-808D-89BBE6CFD376}">
      <dgm:prSet/>
      <dgm:spPr/>
      <dgm:t>
        <a:bodyPr/>
        <a:lstStyle/>
        <a:p>
          <a:endParaRPr lang="en-US"/>
        </a:p>
      </dgm:t>
    </dgm:pt>
    <dgm:pt modelId="{DD9EBAAF-4361-4DFE-B015-B8F553244154}" type="sibTrans" cxnId="{1E872E6D-B02A-481D-808D-89BBE6CFD376}">
      <dgm:prSet/>
      <dgm:spPr/>
      <dgm:t>
        <a:bodyPr/>
        <a:lstStyle/>
        <a:p>
          <a:endParaRPr lang="en-US"/>
        </a:p>
      </dgm:t>
    </dgm:pt>
    <dgm:pt modelId="{F92095DD-2469-44B6-801D-3E73E5712190}">
      <dgm:prSet/>
      <dgm:spPr/>
      <dgm:t>
        <a:bodyPr/>
        <a:lstStyle/>
        <a:p>
          <a:pPr algn="l"/>
          <a:r>
            <a:rPr lang="ru-RU" b="0" baseline="0" dirty="0"/>
            <a:t/>
          </a:r>
          <a:br>
            <a:rPr lang="ru-RU" b="0" baseline="0" dirty="0"/>
          </a:br>
          <a:r>
            <a:rPr lang="ru-RU" b="0" baseline="0" dirty="0"/>
            <a:t>Обновление содержания и технологий образования детей по техническому и технологическому профилям (в условиях дополнительного образования, внеурочной деятельности, реализации школьного курса «Технология»)</a:t>
          </a:r>
          <a:endParaRPr lang="en-US" dirty="0"/>
        </a:p>
      </dgm:t>
    </dgm:pt>
    <dgm:pt modelId="{AE5CFD17-A4B4-488A-B339-8D99ECC7095B}" type="parTrans" cxnId="{9879C07D-6C39-4FA3-AEA1-31D878F3A359}">
      <dgm:prSet/>
      <dgm:spPr/>
      <dgm:t>
        <a:bodyPr/>
        <a:lstStyle/>
        <a:p>
          <a:endParaRPr lang="en-US"/>
        </a:p>
      </dgm:t>
    </dgm:pt>
    <dgm:pt modelId="{6A50491B-C66D-43CE-ACE2-4A3025EFB1C5}" type="sibTrans" cxnId="{9879C07D-6C39-4FA3-AEA1-31D878F3A359}">
      <dgm:prSet/>
      <dgm:spPr/>
      <dgm:t>
        <a:bodyPr/>
        <a:lstStyle/>
        <a:p>
          <a:endParaRPr lang="en-US"/>
        </a:p>
      </dgm:t>
    </dgm:pt>
    <dgm:pt modelId="{808AF9B2-CCC4-4FAD-A882-EAA281B69395}">
      <dgm:prSet phldr="0"/>
      <dgm:spPr/>
      <dgm:t>
        <a:bodyPr/>
        <a:lstStyle/>
        <a:p>
          <a:pPr algn="l"/>
          <a:r>
            <a:rPr lang="ru-RU" b="0" baseline="0" dirty="0"/>
            <a:t>Создание практики обучения педагогических работников, работающих с обучащимися среднего школьного возраста (11-16 лет), по направлению образовательной </a:t>
          </a:r>
          <a:r>
            <a:rPr lang="ru-RU" b="0" baseline="0" dirty="0" smtClean="0"/>
            <a:t>робототехники</a:t>
          </a:r>
          <a:r>
            <a:rPr lang="ru-RU" b="0" baseline="0" dirty="0"/>
            <a:t> Arduino </a:t>
          </a:r>
          <a:r>
            <a:rPr lang="ru-RU" b="0" baseline="0" dirty="0" smtClean="0"/>
            <a:t>с </a:t>
          </a:r>
          <a:r>
            <a:rPr lang="ru-RU" b="0" baseline="0" dirty="0"/>
            <a:t>использованием цифровых сервисов </a:t>
          </a:r>
          <a:r>
            <a:rPr lang="ru-RU" b="0" baseline="0" dirty="0" err="1"/>
            <a:t>Tinkercad</a:t>
          </a:r>
          <a:r>
            <a:rPr lang="ru-RU" b="0" baseline="0" dirty="0"/>
            <a:t> и Online Test </a:t>
          </a:r>
          <a:r>
            <a:rPr lang="ru-RU" b="0" baseline="0" dirty="0" err="1"/>
            <a:t>Pad</a:t>
          </a:r>
          <a:endParaRPr lang="ru-RU" dirty="0"/>
        </a:p>
      </dgm:t>
    </dgm:pt>
    <dgm:pt modelId="{C98E2400-17A4-448F-9BEE-6CEA5B443CAF}" type="parTrans" cxnId="{E0C43188-3567-49BE-B936-B48A95F51F93}">
      <dgm:prSet/>
      <dgm:spPr/>
      <dgm:t>
        <a:bodyPr/>
        <a:lstStyle/>
        <a:p>
          <a:endParaRPr lang="ru-RU"/>
        </a:p>
      </dgm:t>
    </dgm:pt>
    <dgm:pt modelId="{2DC97EB8-D1AB-4F91-B4CC-90A77883E2C6}" type="sibTrans" cxnId="{E0C43188-3567-49BE-B936-B48A95F51F93}">
      <dgm:prSet/>
      <dgm:spPr/>
      <dgm:t>
        <a:bodyPr/>
        <a:lstStyle/>
        <a:p>
          <a:endParaRPr lang="ru-RU"/>
        </a:p>
      </dgm:t>
    </dgm:pt>
    <dgm:pt modelId="{08B1B9CB-7B92-45E1-BCF8-E65EDA45FCB3}" type="pres">
      <dgm:prSet presAssocID="{70A432ED-F31E-4DF6-8AAB-1EF37760E9B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D2C470D-0E23-4AE5-91C4-A35DFF8B3417}" type="pres">
      <dgm:prSet presAssocID="{611B8CEE-4E33-46F5-85AA-A0B2A6BF0207}" presName="thickLine" presStyleLbl="alignNode1" presStyleIdx="0" presStyleCnt="3"/>
      <dgm:spPr/>
    </dgm:pt>
    <dgm:pt modelId="{793660A9-49BC-445E-A31B-536A2F8223C7}" type="pres">
      <dgm:prSet presAssocID="{611B8CEE-4E33-46F5-85AA-A0B2A6BF0207}" presName="horz1" presStyleCnt="0"/>
      <dgm:spPr/>
    </dgm:pt>
    <dgm:pt modelId="{58BEBBC1-CBF8-4EE0-A3FA-A5B92807B9F2}" type="pres">
      <dgm:prSet presAssocID="{611B8CEE-4E33-46F5-85AA-A0B2A6BF0207}" presName="tx1" presStyleLbl="revTx" presStyleIdx="0" presStyleCnt="3" custScaleY="58396"/>
      <dgm:spPr/>
      <dgm:t>
        <a:bodyPr/>
        <a:lstStyle/>
        <a:p>
          <a:endParaRPr lang="ru-RU"/>
        </a:p>
      </dgm:t>
    </dgm:pt>
    <dgm:pt modelId="{E29AD569-76D8-4F4F-B836-587F5A84AAD7}" type="pres">
      <dgm:prSet presAssocID="{611B8CEE-4E33-46F5-85AA-A0B2A6BF0207}" presName="vert1" presStyleCnt="0"/>
      <dgm:spPr/>
    </dgm:pt>
    <dgm:pt modelId="{6FCA4895-EB9B-4BA3-9DDB-88081D95CFB3}" type="pres">
      <dgm:prSet presAssocID="{F92095DD-2469-44B6-801D-3E73E5712190}" presName="thickLine" presStyleLbl="alignNode1" presStyleIdx="1" presStyleCnt="3"/>
      <dgm:spPr/>
    </dgm:pt>
    <dgm:pt modelId="{B40CFBC2-2F37-48C8-950B-E33943C76DAE}" type="pres">
      <dgm:prSet presAssocID="{F92095DD-2469-44B6-801D-3E73E5712190}" presName="horz1" presStyleCnt="0"/>
      <dgm:spPr/>
    </dgm:pt>
    <dgm:pt modelId="{BFDA60D0-4E81-4C6F-80E6-8A1AE9E3CB31}" type="pres">
      <dgm:prSet presAssocID="{F92095DD-2469-44B6-801D-3E73E5712190}" presName="tx1" presStyleLbl="revTx" presStyleIdx="1" presStyleCnt="3" custLinFactNeighborX="-147" custLinFactNeighborY="-5435"/>
      <dgm:spPr/>
      <dgm:t>
        <a:bodyPr/>
        <a:lstStyle/>
        <a:p>
          <a:endParaRPr lang="ru-RU"/>
        </a:p>
      </dgm:t>
    </dgm:pt>
    <dgm:pt modelId="{C7EE4A7E-C51B-4A5C-ACE5-31F3EE500717}" type="pres">
      <dgm:prSet presAssocID="{F92095DD-2469-44B6-801D-3E73E5712190}" presName="vert1" presStyleCnt="0"/>
      <dgm:spPr/>
    </dgm:pt>
    <dgm:pt modelId="{9ABC76AA-B1C3-4BCA-BE03-9750C5FE291C}" type="pres">
      <dgm:prSet presAssocID="{808AF9B2-CCC4-4FAD-A882-EAA281B69395}" presName="thickLine" presStyleLbl="alignNode1" presStyleIdx="2" presStyleCnt="3"/>
      <dgm:spPr/>
    </dgm:pt>
    <dgm:pt modelId="{AE2B98E9-75FB-41FA-8C33-5CF6F801230D}" type="pres">
      <dgm:prSet presAssocID="{808AF9B2-CCC4-4FAD-A882-EAA281B69395}" presName="horz1" presStyleCnt="0"/>
      <dgm:spPr/>
    </dgm:pt>
    <dgm:pt modelId="{B396EB4A-C554-4644-92DB-D7DA4F06EF05}" type="pres">
      <dgm:prSet presAssocID="{808AF9B2-CCC4-4FAD-A882-EAA281B69395}" presName="tx1" presStyleLbl="revTx" presStyleIdx="2" presStyleCnt="3"/>
      <dgm:spPr/>
      <dgm:t>
        <a:bodyPr/>
        <a:lstStyle/>
        <a:p>
          <a:endParaRPr lang="ru-RU"/>
        </a:p>
      </dgm:t>
    </dgm:pt>
    <dgm:pt modelId="{A16E2EFB-A686-47BE-B218-A913A6F31DBD}" type="pres">
      <dgm:prSet presAssocID="{808AF9B2-CCC4-4FAD-A882-EAA281B69395}" presName="vert1" presStyleCnt="0"/>
      <dgm:spPr/>
    </dgm:pt>
  </dgm:ptLst>
  <dgm:cxnLst>
    <dgm:cxn modelId="{85F9D70A-DF9D-4307-9899-199D7ABCDD98}" type="presOf" srcId="{F92095DD-2469-44B6-801D-3E73E5712190}" destId="{BFDA60D0-4E81-4C6F-80E6-8A1AE9E3CB31}" srcOrd="0" destOrd="0" presId="urn:microsoft.com/office/officeart/2008/layout/LinedList"/>
    <dgm:cxn modelId="{C1298493-B5F1-411C-9CC8-B586B14874F7}" type="presOf" srcId="{808AF9B2-CCC4-4FAD-A882-EAA281B69395}" destId="{B396EB4A-C554-4644-92DB-D7DA4F06EF05}" srcOrd="0" destOrd="0" presId="urn:microsoft.com/office/officeart/2008/layout/LinedList"/>
    <dgm:cxn modelId="{9879C07D-6C39-4FA3-AEA1-31D878F3A359}" srcId="{70A432ED-F31E-4DF6-8AAB-1EF37760E9B7}" destId="{F92095DD-2469-44B6-801D-3E73E5712190}" srcOrd="1" destOrd="0" parTransId="{AE5CFD17-A4B4-488A-B339-8D99ECC7095B}" sibTransId="{6A50491B-C66D-43CE-ACE2-4A3025EFB1C5}"/>
    <dgm:cxn modelId="{FD3C6230-D0B7-4B56-9C67-FF9B321A775C}" type="presOf" srcId="{70A432ED-F31E-4DF6-8AAB-1EF37760E9B7}" destId="{08B1B9CB-7B92-45E1-BCF8-E65EDA45FCB3}" srcOrd="0" destOrd="0" presId="urn:microsoft.com/office/officeart/2008/layout/LinedList"/>
    <dgm:cxn modelId="{2D64AC00-0A96-47C7-B230-8B1284E1E577}" type="presOf" srcId="{611B8CEE-4E33-46F5-85AA-A0B2A6BF0207}" destId="{58BEBBC1-CBF8-4EE0-A3FA-A5B92807B9F2}" srcOrd="0" destOrd="0" presId="urn:microsoft.com/office/officeart/2008/layout/LinedList"/>
    <dgm:cxn modelId="{1E872E6D-B02A-481D-808D-89BBE6CFD376}" srcId="{70A432ED-F31E-4DF6-8AAB-1EF37760E9B7}" destId="{611B8CEE-4E33-46F5-85AA-A0B2A6BF0207}" srcOrd="0" destOrd="0" parTransId="{7AAE631D-B657-42FA-A5F6-43530B68ABC9}" sibTransId="{DD9EBAAF-4361-4DFE-B015-B8F553244154}"/>
    <dgm:cxn modelId="{E0C43188-3567-49BE-B936-B48A95F51F93}" srcId="{70A432ED-F31E-4DF6-8AAB-1EF37760E9B7}" destId="{808AF9B2-CCC4-4FAD-A882-EAA281B69395}" srcOrd="2" destOrd="0" parTransId="{C98E2400-17A4-448F-9BEE-6CEA5B443CAF}" sibTransId="{2DC97EB8-D1AB-4F91-B4CC-90A77883E2C6}"/>
    <dgm:cxn modelId="{920DD713-E7E2-4F9D-B370-2B241C754001}" type="presParOf" srcId="{08B1B9CB-7B92-45E1-BCF8-E65EDA45FCB3}" destId="{2D2C470D-0E23-4AE5-91C4-A35DFF8B3417}" srcOrd="0" destOrd="0" presId="urn:microsoft.com/office/officeart/2008/layout/LinedList"/>
    <dgm:cxn modelId="{863F39ED-5C51-4EC4-85E6-F761CFEC50B2}" type="presParOf" srcId="{08B1B9CB-7B92-45E1-BCF8-E65EDA45FCB3}" destId="{793660A9-49BC-445E-A31B-536A2F8223C7}" srcOrd="1" destOrd="0" presId="urn:microsoft.com/office/officeart/2008/layout/LinedList"/>
    <dgm:cxn modelId="{430BD50B-21E9-487B-B094-7A4EF574B6CF}" type="presParOf" srcId="{793660A9-49BC-445E-A31B-536A2F8223C7}" destId="{58BEBBC1-CBF8-4EE0-A3FA-A5B92807B9F2}" srcOrd="0" destOrd="0" presId="urn:microsoft.com/office/officeart/2008/layout/LinedList"/>
    <dgm:cxn modelId="{AD4B73AB-50D4-4C55-8A3E-21BA1977054A}" type="presParOf" srcId="{793660A9-49BC-445E-A31B-536A2F8223C7}" destId="{E29AD569-76D8-4F4F-B836-587F5A84AAD7}" srcOrd="1" destOrd="0" presId="urn:microsoft.com/office/officeart/2008/layout/LinedList"/>
    <dgm:cxn modelId="{F104CD4F-AF6F-468D-BEB5-95DC9E539C73}" type="presParOf" srcId="{08B1B9CB-7B92-45E1-BCF8-E65EDA45FCB3}" destId="{6FCA4895-EB9B-4BA3-9DDB-88081D95CFB3}" srcOrd="2" destOrd="0" presId="urn:microsoft.com/office/officeart/2008/layout/LinedList"/>
    <dgm:cxn modelId="{BA6633BD-3FD9-44C2-A667-683364FE35ED}" type="presParOf" srcId="{08B1B9CB-7B92-45E1-BCF8-E65EDA45FCB3}" destId="{B40CFBC2-2F37-48C8-950B-E33943C76DAE}" srcOrd="3" destOrd="0" presId="urn:microsoft.com/office/officeart/2008/layout/LinedList"/>
    <dgm:cxn modelId="{ECB0E1F4-04CF-435F-B78D-AA09649129BE}" type="presParOf" srcId="{B40CFBC2-2F37-48C8-950B-E33943C76DAE}" destId="{BFDA60D0-4E81-4C6F-80E6-8A1AE9E3CB31}" srcOrd="0" destOrd="0" presId="urn:microsoft.com/office/officeart/2008/layout/LinedList"/>
    <dgm:cxn modelId="{097D6F91-6140-408E-AECE-CD8B4FB37A02}" type="presParOf" srcId="{B40CFBC2-2F37-48C8-950B-E33943C76DAE}" destId="{C7EE4A7E-C51B-4A5C-ACE5-31F3EE500717}" srcOrd="1" destOrd="0" presId="urn:microsoft.com/office/officeart/2008/layout/LinedList"/>
    <dgm:cxn modelId="{57FCC431-CBBB-4C08-B2EA-6DBBB4A96B06}" type="presParOf" srcId="{08B1B9CB-7B92-45E1-BCF8-E65EDA45FCB3}" destId="{9ABC76AA-B1C3-4BCA-BE03-9750C5FE291C}" srcOrd="4" destOrd="0" presId="urn:microsoft.com/office/officeart/2008/layout/LinedList"/>
    <dgm:cxn modelId="{4085AE52-AFD8-4B3D-92E5-3288D7FB7EFD}" type="presParOf" srcId="{08B1B9CB-7B92-45E1-BCF8-E65EDA45FCB3}" destId="{AE2B98E9-75FB-41FA-8C33-5CF6F801230D}" srcOrd="5" destOrd="0" presId="urn:microsoft.com/office/officeart/2008/layout/LinedList"/>
    <dgm:cxn modelId="{B22B3CD7-866C-49D5-8EE7-E5988451455F}" type="presParOf" srcId="{AE2B98E9-75FB-41FA-8C33-5CF6F801230D}" destId="{B396EB4A-C554-4644-92DB-D7DA4F06EF05}" srcOrd="0" destOrd="0" presId="urn:microsoft.com/office/officeart/2008/layout/LinedList"/>
    <dgm:cxn modelId="{FC5D37A1-61EA-40E5-9058-07F05F2D6EA3}" type="presParOf" srcId="{AE2B98E9-75FB-41FA-8C33-5CF6F801230D}" destId="{A16E2EFB-A686-47BE-B218-A913A6F31D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F04E3-F4A2-4D86-9D18-72F99130F0D4}">
      <dsp:nvSpPr>
        <dsp:cNvPr id="0" name=""/>
        <dsp:cNvSpPr/>
      </dsp:nvSpPr>
      <dsp:spPr>
        <a:xfrm>
          <a:off x="0" y="293833"/>
          <a:ext cx="5378626" cy="8658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Внедрение проекта "Инженерные классы"</a:t>
          </a:r>
          <a:endParaRPr lang="en-US" sz="1600" kern="1200" dirty="0"/>
        </a:p>
      </dsp:txBody>
      <dsp:txXfrm>
        <a:off x="42265" y="336098"/>
        <a:ext cx="5294096" cy="781270"/>
      </dsp:txXfrm>
    </dsp:sp>
    <dsp:sp modelId="{865DF7A1-D911-439F-8F54-FF03BC71EE5C}">
      <dsp:nvSpPr>
        <dsp:cNvPr id="0" name=""/>
        <dsp:cNvSpPr/>
      </dsp:nvSpPr>
      <dsp:spPr>
        <a:xfrm>
          <a:off x="0" y="1205713"/>
          <a:ext cx="5378626" cy="8658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Организация профильной предметной деятельности через внеурочную деятельности и дополнительное образование</a:t>
          </a:r>
          <a:endParaRPr lang="en-US" sz="1600" kern="1200"/>
        </a:p>
      </dsp:txBody>
      <dsp:txXfrm>
        <a:off x="42265" y="1247978"/>
        <a:ext cx="5294096" cy="781270"/>
      </dsp:txXfrm>
    </dsp:sp>
    <dsp:sp modelId="{094A9847-C82A-4FF4-B568-22A76E8B7E1C}">
      <dsp:nvSpPr>
        <dsp:cNvPr id="0" name=""/>
        <dsp:cNvSpPr/>
      </dsp:nvSpPr>
      <dsp:spPr>
        <a:xfrm>
          <a:off x="0" y="2117594"/>
          <a:ext cx="5378626" cy="8658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Концепция  развития дополнительного образования детей до 2030 года </a:t>
          </a:r>
          <a:endParaRPr lang="en-US" sz="1600" kern="1200"/>
        </a:p>
      </dsp:txBody>
      <dsp:txXfrm>
        <a:off x="42265" y="2159859"/>
        <a:ext cx="5294096" cy="781270"/>
      </dsp:txXfrm>
    </dsp:sp>
    <dsp:sp modelId="{9B5300D7-6041-4E63-8913-10C8C7112BA4}">
      <dsp:nvSpPr>
        <dsp:cNvPr id="0" name=""/>
        <dsp:cNvSpPr/>
      </dsp:nvSpPr>
      <dsp:spPr>
        <a:xfrm>
          <a:off x="0" y="3029474"/>
          <a:ext cx="5378626" cy="8658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Поддержка естественнонаучных и технических предметов и методик их преподавания - один из приоритетов для развития системы образования</a:t>
          </a:r>
          <a:endParaRPr lang="en-US" sz="1600" kern="1200" dirty="0"/>
        </a:p>
      </dsp:txBody>
      <dsp:txXfrm>
        <a:off x="42265" y="3071739"/>
        <a:ext cx="5294096" cy="781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D4119-17A5-43EE-84D4-8AA1B8EE036A}">
      <dsp:nvSpPr>
        <dsp:cNvPr id="0" name=""/>
        <dsp:cNvSpPr/>
      </dsp:nvSpPr>
      <dsp:spPr>
        <a:xfrm>
          <a:off x="866" y="0"/>
          <a:ext cx="3510197" cy="36830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729" tIns="0" rIns="346729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Создать фокус-группу из педагогов общеобразовательных учреждений (в рамках сетевого взаимодействия), планирующих реализацию проекта «Инженерные классы» в 2023-2024 учебном году.</a:t>
          </a:r>
          <a:endParaRPr lang="en-US" sz="1500" kern="1200"/>
        </a:p>
      </dsp:txBody>
      <dsp:txXfrm>
        <a:off x="866" y="1473211"/>
        <a:ext cx="3510197" cy="2209816"/>
      </dsp:txXfrm>
    </dsp:sp>
    <dsp:sp modelId="{31F2AA75-6F34-477F-81FD-5217D38E04A8}">
      <dsp:nvSpPr>
        <dsp:cNvPr id="0" name=""/>
        <dsp:cNvSpPr/>
      </dsp:nvSpPr>
      <dsp:spPr>
        <a:xfrm>
          <a:off x="866" y="0"/>
          <a:ext cx="3510197" cy="147321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729" tIns="165100" rIns="346729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01</a:t>
          </a:r>
        </a:p>
      </dsp:txBody>
      <dsp:txXfrm>
        <a:off x="866" y="0"/>
        <a:ext cx="3510197" cy="1473211"/>
      </dsp:txXfrm>
    </dsp:sp>
    <dsp:sp modelId="{725873B7-BC43-46C6-84C9-6E16242790EF}">
      <dsp:nvSpPr>
        <dsp:cNvPr id="0" name=""/>
        <dsp:cNvSpPr/>
      </dsp:nvSpPr>
      <dsp:spPr>
        <a:xfrm>
          <a:off x="3791879" y="0"/>
          <a:ext cx="3510197" cy="36830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729" tIns="0" rIns="346729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Апробировать на фокус-группе методику электронного обучения на базе цифрового сервиса OnlineTestPad.</a:t>
          </a:r>
          <a:endParaRPr lang="en-US" sz="1500" kern="1200" dirty="0"/>
        </a:p>
      </dsp:txBody>
      <dsp:txXfrm>
        <a:off x="3791879" y="1473211"/>
        <a:ext cx="3510197" cy="2209816"/>
      </dsp:txXfrm>
    </dsp:sp>
    <dsp:sp modelId="{A5FBB636-7D73-4A6E-8402-7F351482BEBB}">
      <dsp:nvSpPr>
        <dsp:cNvPr id="0" name=""/>
        <dsp:cNvSpPr/>
      </dsp:nvSpPr>
      <dsp:spPr>
        <a:xfrm>
          <a:off x="3791879" y="0"/>
          <a:ext cx="3510197" cy="147321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729" tIns="165100" rIns="346729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02</a:t>
          </a:r>
        </a:p>
      </dsp:txBody>
      <dsp:txXfrm>
        <a:off x="3791879" y="0"/>
        <a:ext cx="3510197" cy="1473211"/>
      </dsp:txXfrm>
    </dsp:sp>
    <dsp:sp modelId="{36EDF010-9DD8-444C-B9BC-08AC8536A334}">
      <dsp:nvSpPr>
        <dsp:cNvPr id="0" name=""/>
        <dsp:cNvSpPr/>
      </dsp:nvSpPr>
      <dsp:spPr>
        <a:xfrm>
          <a:off x="7582892" y="0"/>
          <a:ext cx="3510197" cy="36830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729" tIns="0" rIns="346729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Скорректировать и дополнить учебные материалы, включенные в  методическое пособие «Образовательная робототехника Arduino. Быстрый старт».</a:t>
          </a:r>
          <a:endParaRPr lang="en-US" sz="1500" kern="1200"/>
        </a:p>
      </dsp:txBody>
      <dsp:txXfrm>
        <a:off x="7582892" y="1473211"/>
        <a:ext cx="3510197" cy="2209816"/>
      </dsp:txXfrm>
    </dsp:sp>
    <dsp:sp modelId="{262EC6F6-4C00-4A3C-98F8-17B107534F06}">
      <dsp:nvSpPr>
        <dsp:cNvPr id="0" name=""/>
        <dsp:cNvSpPr/>
      </dsp:nvSpPr>
      <dsp:spPr>
        <a:xfrm>
          <a:off x="7582892" y="0"/>
          <a:ext cx="3510197" cy="1473211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729" tIns="165100" rIns="346729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03</a:t>
          </a:r>
        </a:p>
      </dsp:txBody>
      <dsp:txXfrm>
        <a:off x="7582892" y="0"/>
        <a:ext cx="3510197" cy="1473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C470D-0E23-4AE5-91C4-A35DFF8B3417}">
      <dsp:nvSpPr>
        <dsp:cNvPr id="0" name=""/>
        <dsp:cNvSpPr/>
      </dsp:nvSpPr>
      <dsp:spPr>
        <a:xfrm>
          <a:off x="0" y="1343"/>
          <a:ext cx="8669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EBBC1-CBF8-4EE0-A3FA-A5B92807B9F2}">
      <dsp:nvSpPr>
        <dsp:cNvPr id="0" name=""/>
        <dsp:cNvSpPr/>
      </dsp:nvSpPr>
      <dsp:spPr>
        <a:xfrm>
          <a:off x="0" y="1343"/>
          <a:ext cx="8669430" cy="826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baseline="0" dirty="0"/>
            <a:t>Внедрение модели цифровой образовательной среды в образовательные учреждения муниципальной системы образования города Ярославля</a:t>
          </a:r>
          <a:endParaRPr lang="en-US" sz="1400" kern="1200" dirty="0"/>
        </a:p>
      </dsp:txBody>
      <dsp:txXfrm>
        <a:off x="0" y="1343"/>
        <a:ext cx="8669430" cy="826389"/>
      </dsp:txXfrm>
    </dsp:sp>
    <dsp:sp modelId="{6FCA4895-EB9B-4BA3-9DDB-88081D95CFB3}">
      <dsp:nvSpPr>
        <dsp:cNvPr id="0" name=""/>
        <dsp:cNvSpPr/>
      </dsp:nvSpPr>
      <dsp:spPr>
        <a:xfrm>
          <a:off x="0" y="827733"/>
          <a:ext cx="8669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A60D0-4E81-4C6F-80E6-8A1AE9E3CB31}">
      <dsp:nvSpPr>
        <dsp:cNvPr id="0" name=""/>
        <dsp:cNvSpPr/>
      </dsp:nvSpPr>
      <dsp:spPr>
        <a:xfrm>
          <a:off x="0" y="750820"/>
          <a:ext cx="8669430" cy="141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baseline="0" dirty="0"/>
            <a:t/>
          </a:r>
          <a:br>
            <a:rPr lang="ru-RU" sz="1400" b="0" kern="1200" baseline="0" dirty="0"/>
          </a:br>
          <a:r>
            <a:rPr lang="ru-RU" sz="1400" b="0" kern="1200" baseline="0" dirty="0"/>
            <a:t>Обновление содержания и технологий образования детей по техническому и технологическому профилям (в условиях дополнительного образования, внеурочной деятельности, реализации школьного курса «Технология»)</a:t>
          </a:r>
          <a:endParaRPr lang="en-US" sz="1400" kern="1200" dirty="0"/>
        </a:p>
      </dsp:txBody>
      <dsp:txXfrm>
        <a:off x="0" y="750820"/>
        <a:ext cx="8669430" cy="1415148"/>
      </dsp:txXfrm>
    </dsp:sp>
    <dsp:sp modelId="{9ABC76AA-B1C3-4BCA-BE03-9750C5FE291C}">
      <dsp:nvSpPr>
        <dsp:cNvPr id="0" name=""/>
        <dsp:cNvSpPr/>
      </dsp:nvSpPr>
      <dsp:spPr>
        <a:xfrm>
          <a:off x="0" y="2242881"/>
          <a:ext cx="86694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6EB4A-C554-4644-92DB-D7DA4F06EF05}">
      <dsp:nvSpPr>
        <dsp:cNvPr id="0" name=""/>
        <dsp:cNvSpPr/>
      </dsp:nvSpPr>
      <dsp:spPr>
        <a:xfrm>
          <a:off x="0" y="2242881"/>
          <a:ext cx="8669430" cy="141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baseline="0" dirty="0"/>
            <a:t>Создание практики обучения педагогических работников, работающих с обучащимися среднего школьного возраста (11-16 лет), по направлению образовательной </a:t>
          </a:r>
          <a:r>
            <a:rPr lang="ru-RU" sz="1400" b="0" kern="1200" baseline="0" dirty="0" smtClean="0"/>
            <a:t>робототехники</a:t>
          </a:r>
          <a:r>
            <a:rPr lang="ru-RU" sz="1400" b="0" kern="1200" baseline="0" dirty="0"/>
            <a:t> Arduino </a:t>
          </a:r>
          <a:r>
            <a:rPr lang="ru-RU" sz="1400" b="0" kern="1200" baseline="0" dirty="0" smtClean="0"/>
            <a:t>с </a:t>
          </a:r>
          <a:r>
            <a:rPr lang="ru-RU" sz="1400" b="0" kern="1200" baseline="0" dirty="0"/>
            <a:t>использованием цифровых сервисов </a:t>
          </a:r>
          <a:r>
            <a:rPr lang="ru-RU" sz="1400" b="0" kern="1200" baseline="0" dirty="0" err="1"/>
            <a:t>Tinkercad</a:t>
          </a:r>
          <a:r>
            <a:rPr lang="ru-RU" sz="1400" b="0" kern="1200" baseline="0" dirty="0"/>
            <a:t> и Online Test </a:t>
          </a:r>
          <a:r>
            <a:rPr lang="ru-RU" sz="1400" b="0" kern="1200" baseline="0" dirty="0" err="1"/>
            <a:t>Pad</a:t>
          </a:r>
          <a:endParaRPr lang="ru-RU" sz="1400" kern="1200" dirty="0"/>
        </a:p>
      </dsp:txBody>
      <dsp:txXfrm>
        <a:off x="0" y="2242881"/>
        <a:ext cx="8669430" cy="1415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92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84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06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1" y="0"/>
            <a:ext cx="3496421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6" y="1346269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3" y="4631476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6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6/19/2023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=""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588349" cy="457200"/>
          </a:xfrm>
        </p:spPr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=""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1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03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6/19/2023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algn="l"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403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8" y="1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3" y="1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0" y="1355239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7" y="3420734"/>
            <a:ext cx="6665975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=""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7" y="6170490"/>
            <a:ext cx="5713313" cy="457200"/>
          </a:xfrm>
        </p:spPr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=""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algn="l"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6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=""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1" y="6170491"/>
            <a:ext cx="2840082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6/19/2023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3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400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400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6/19/2023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algn="l"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22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9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9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6/19/2023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algn="l"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4505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6/19/2023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algn="l"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311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6/19/2023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algn="l"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9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9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9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6/19/2023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algn="l"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7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175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9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7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6/19/2023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algn="l"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30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6/19/2023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algn="l"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533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8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1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6" y="6296616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6/19/2023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6296616"/>
            <a:ext cx="5959577" cy="365125"/>
          </a:xfrm>
        </p:spPr>
        <p:txBody>
          <a:bodyPr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5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3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864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714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57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46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90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31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pPr/>
              <a:t>6/19/2023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05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115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2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1" y="442221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8" y="6170491"/>
            <a:ext cx="284008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6/19/2023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1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 algn="l"/>
              <a:t>‹#›</a:t>
            </a:fld>
            <a:endParaRPr lang="en-US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1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411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>
            <a:extLst>
              <a:ext uri="{FF2B5EF4-FFF2-40B4-BE49-F238E27FC236}">
                <a16:creationId xmlns="" xmlns:a16="http://schemas.microsoft.com/office/drawing/2014/main" id="{D4B1A2D9-CA77-30E3-FBEA-5006B5F86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57" b="1257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79" name="Rectangle 78">
            <a:extLst>
              <a:ext uri="{FF2B5EF4-FFF2-40B4-BE49-F238E27FC236}">
                <a16:creationId xmlns="" xmlns:a16="http://schemas.microsoft.com/office/drawing/2014/main" id="{BF9FFE17-DE95-4821-ACC1-B90C954492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03CF76AF-FF72-4430-A772-058403290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ru-RU" sz="2700" dirty="0">
                <a:cs typeface="Calibri Light"/>
              </a:rPr>
              <a:t>Муниципальная инновационная площадка</a:t>
            </a:r>
            <a:br>
              <a:rPr lang="ru-RU" sz="2700" dirty="0">
                <a:cs typeface="Calibri Light"/>
              </a:rPr>
            </a:br>
            <a:r>
              <a:rPr lang="ru-RU" sz="2700" dirty="0">
                <a:cs typeface="Calibri Light"/>
              </a:rPr>
              <a:t/>
            </a:r>
            <a:br>
              <a:rPr lang="ru-RU" sz="2700" dirty="0">
                <a:cs typeface="Calibri Light"/>
              </a:rPr>
            </a:br>
            <a:r>
              <a:rPr lang="ru-RU" sz="2700" dirty="0">
                <a:latin typeface="Times New Roman"/>
                <a:cs typeface="Times New Roman"/>
              </a:rPr>
              <a:t>Практика повышения профессиональных компетенций педагогических  работников по направлению «Образовательная робототехника </a:t>
            </a:r>
            <a:r>
              <a:rPr lang="ru-RU" sz="2700" dirty="0" smtClean="0">
                <a:latin typeface="Times New Roman"/>
                <a:cs typeface="Times New Roman"/>
              </a:rPr>
              <a:t> Arduino</a:t>
            </a:r>
            <a:r>
              <a:rPr lang="ru-RU" sz="2700" dirty="0">
                <a:latin typeface="Times New Roman"/>
                <a:cs typeface="Times New Roman"/>
              </a:rPr>
              <a:t>»</a:t>
            </a:r>
            <a:r>
              <a:rPr lang="ru-RU" sz="2700" dirty="0">
                <a:cs typeface="Calibri Light"/>
              </a:rPr>
              <a:t> 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600" dirty="0"/>
              <a:t>г</a:t>
            </a:r>
            <a:r>
              <a:rPr lang="ru-RU" sz="1600" dirty="0" smtClean="0"/>
              <a:t>. Ярославль, 2023</a:t>
            </a:r>
            <a:endParaRPr lang="ru-RU" sz="1600" dirty="0"/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0B1C8180-2FDD-4202-8C45-4057CB1AB2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D6E86CC6-13EA-4A88-86AD-CF27BF52CC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3F80B441-4F7D-4B40-8A13-FED03A1F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70C7FD1A-44B1-4E4C-B0C9-A8103DCCDC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11">
            <a:extLst>
              <a:ext uri="{FF2B5EF4-FFF2-40B4-BE49-F238E27FC236}">
                <a16:creationId xmlns="" xmlns:a16="http://schemas.microsoft.com/office/drawing/2014/main" id="{48DB4B7D-6E19-4B1E-A0ED-621919C15D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5" name="Rectangle 13">
            <a:extLst>
              <a:ext uri="{FF2B5EF4-FFF2-40B4-BE49-F238E27FC236}">
                <a16:creationId xmlns="" xmlns:a16="http://schemas.microsoft.com/office/drawing/2014/main" id="{4CB196DE-BC07-4C0A-9A6F-6FFD5F775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6" name="Rectangle 15">
            <a:extLst>
              <a:ext uri="{FF2B5EF4-FFF2-40B4-BE49-F238E27FC236}">
                <a16:creationId xmlns="" xmlns:a16="http://schemas.microsoft.com/office/drawing/2014/main" id="{2C13C32D-C8E0-49CB-AF18-A6A13B7FE2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7" name="Group 17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65E3DF13-4412-4927-AA38-F077B5A4C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4569EC13-67CE-4C90-95BA-1F7D7F3D38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A59492E-0F24-4A22-B24D-A110B40311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8" name="Rectangle 22">
            <a:extLst>
              <a:ext uri="{FF2B5EF4-FFF2-40B4-BE49-F238E27FC236}">
                <a16:creationId xmlns="" xmlns:a16="http://schemas.microsoft.com/office/drawing/2014/main" id="{0E7CA313-2F4B-4574-8399-12EF6A1BF2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стрел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04BCE7F-9DD3-9430-898B-99ECFF645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98"/>
          <a:stretch/>
        </p:blipFill>
        <p:spPr>
          <a:xfrm>
            <a:off x="-1" y="10"/>
            <a:ext cx="6095997" cy="4530063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8B6DBC9F-B09F-5DA4-0CC5-726B3AC0F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30"/>
          <a:stretch/>
        </p:blipFill>
        <p:spPr>
          <a:xfrm>
            <a:off x="6096004" y="10"/>
            <a:ext cx="6095996" cy="4530063"/>
          </a:xfrm>
          <a:prstGeom prst="rect">
            <a:avLst/>
          </a:prstGeom>
        </p:spPr>
      </p:pic>
      <p:sp>
        <p:nvSpPr>
          <p:cNvPr id="39" name="Rectangle 24">
            <a:extLst>
              <a:ext uri="{FF2B5EF4-FFF2-40B4-BE49-F238E27FC236}">
                <a16:creationId xmlns=""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0" name="Rectangle 26">
            <a:extLst>
              <a:ext uri="{FF2B5EF4-FFF2-40B4-BE49-F238E27FC236}">
                <a16:creationId xmlns=""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DBAC03-1F2A-3788-7A69-14A0DAAF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400" cap="all" spc="-100" dirty="0" err="1">
                <a:solidFill>
                  <a:schemeClr val="tx1"/>
                </a:solidFill>
              </a:rPr>
              <a:t>Образовательная</a:t>
            </a:r>
            <a:r>
              <a:rPr lang="en-US" sz="2400" cap="all" spc="-100" dirty="0">
                <a:solidFill>
                  <a:schemeClr val="tx1"/>
                </a:solidFill>
              </a:rPr>
              <a:t> </a:t>
            </a:r>
            <a:r>
              <a:rPr lang="ru-RU" sz="2400" cap="all" spc="-100" dirty="0" smtClean="0">
                <a:solidFill>
                  <a:schemeClr val="tx1"/>
                </a:solidFill>
              </a:rPr>
              <a:t> </a:t>
            </a:r>
            <a:r>
              <a:rPr lang="en-US" sz="2400" cap="all" spc="-100" dirty="0" err="1" smtClean="0">
                <a:solidFill>
                  <a:schemeClr val="tx1"/>
                </a:solidFill>
              </a:rPr>
              <a:t>платформа</a:t>
            </a:r>
            <a:r>
              <a:rPr lang="ru-RU" sz="2400" cap="all" spc="-100" dirty="0" smtClean="0">
                <a:solidFill>
                  <a:schemeClr val="tx1"/>
                </a:solidFill>
              </a:rPr>
              <a:t> </a:t>
            </a:r>
            <a:r>
              <a:rPr lang="en-US" sz="2400" cap="all" spc="-100" dirty="0" smtClean="0">
                <a:solidFill>
                  <a:schemeClr val="tx1"/>
                </a:solidFill>
              </a:rPr>
              <a:t> </a:t>
            </a:r>
            <a:r>
              <a:rPr lang="en-US" sz="2400" cap="all" spc="-100" dirty="0" err="1">
                <a:solidFill>
                  <a:schemeClr val="tx1"/>
                </a:solidFill>
              </a:rPr>
              <a:t>по</a:t>
            </a:r>
            <a:r>
              <a:rPr lang="en-US" sz="2400" cap="all" spc="-100" dirty="0">
                <a:solidFill>
                  <a:schemeClr val="tx1"/>
                </a:solidFill>
              </a:rPr>
              <a:t> </a:t>
            </a:r>
            <a:r>
              <a:rPr lang="ru-RU" sz="2400" cap="all" spc="-100" dirty="0" smtClean="0">
                <a:solidFill>
                  <a:schemeClr val="tx1"/>
                </a:solidFill>
              </a:rPr>
              <a:t> </a:t>
            </a:r>
            <a:r>
              <a:rPr lang="en-US" sz="2400" cap="all" spc="-100" dirty="0" err="1" smtClean="0">
                <a:solidFill>
                  <a:schemeClr val="tx1"/>
                </a:solidFill>
              </a:rPr>
              <a:t>направлению</a:t>
            </a:r>
            <a:r>
              <a:rPr lang="en-US" sz="2400" cap="all" spc="-100" dirty="0" smtClean="0">
                <a:solidFill>
                  <a:schemeClr val="tx1"/>
                </a:solidFill>
              </a:rPr>
              <a:t> </a:t>
            </a:r>
            <a:r>
              <a:rPr lang="ru-RU" sz="2400" cap="all" spc="-100" dirty="0" smtClean="0">
                <a:solidFill>
                  <a:schemeClr val="tx1"/>
                </a:solidFill>
              </a:rPr>
              <a:t> </a:t>
            </a:r>
            <a:r>
              <a:rPr lang="en-US" sz="2400" cap="all" spc="-100" dirty="0" err="1" smtClean="0">
                <a:solidFill>
                  <a:schemeClr val="tx1"/>
                </a:solidFill>
              </a:rPr>
              <a:t>робототехника</a:t>
            </a:r>
            <a:r>
              <a:rPr lang="en-US" sz="2400" cap="all" spc="-100" dirty="0" smtClean="0">
                <a:solidFill>
                  <a:schemeClr val="tx1"/>
                </a:solidFill>
              </a:rPr>
              <a:t> </a:t>
            </a:r>
            <a:r>
              <a:rPr lang="en-US" sz="2400" cap="all" spc="-100" dirty="0">
                <a:solidFill>
                  <a:schemeClr val="tx1"/>
                </a:solidFill>
              </a:rPr>
              <a:t>Arduino </a:t>
            </a:r>
            <a:r>
              <a:rPr lang="ru-RU" sz="2400" cap="all" spc="-100" dirty="0" smtClean="0">
                <a:solidFill>
                  <a:schemeClr val="tx1"/>
                </a:solidFill>
              </a:rPr>
              <a:t> </a:t>
            </a:r>
            <a:r>
              <a:rPr lang="en-US" sz="2400" cap="all" spc="-100" dirty="0" err="1" smtClean="0">
                <a:solidFill>
                  <a:schemeClr val="tx1"/>
                </a:solidFill>
              </a:rPr>
              <a:t>на</a:t>
            </a:r>
            <a:r>
              <a:rPr lang="ru-RU" sz="2400" cap="all" spc="-100" dirty="0" smtClean="0">
                <a:solidFill>
                  <a:schemeClr val="tx1"/>
                </a:solidFill>
              </a:rPr>
              <a:t> </a:t>
            </a:r>
            <a:r>
              <a:rPr lang="en-US" sz="2400" cap="all" spc="-100" dirty="0" smtClean="0">
                <a:solidFill>
                  <a:schemeClr val="tx1"/>
                </a:solidFill>
              </a:rPr>
              <a:t> </a:t>
            </a:r>
            <a:r>
              <a:rPr lang="en-US" sz="2400" cap="all" spc="-100" dirty="0" err="1">
                <a:solidFill>
                  <a:schemeClr val="tx1"/>
                </a:solidFill>
              </a:rPr>
              <a:t>базе</a:t>
            </a:r>
            <a:r>
              <a:rPr lang="en-US" sz="2400" cap="all" spc="-100" dirty="0">
                <a:solidFill>
                  <a:schemeClr val="tx1"/>
                </a:solidFill>
              </a:rPr>
              <a:t> </a:t>
            </a:r>
            <a:r>
              <a:rPr lang="ru-RU" sz="2400" cap="all" spc="-100" dirty="0" smtClean="0">
                <a:solidFill>
                  <a:schemeClr val="tx1"/>
                </a:solidFill>
              </a:rPr>
              <a:t> </a:t>
            </a:r>
            <a:r>
              <a:rPr lang="en-US" sz="2400" cap="all" spc="-100" dirty="0" err="1" smtClean="0">
                <a:solidFill>
                  <a:schemeClr val="tx1"/>
                </a:solidFill>
              </a:rPr>
              <a:t>цифрового</a:t>
            </a:r>
            <a:r>
              <a:rPr lang="ru-RU" sz="2400" cap="all" spc="-100" dirty="0" smtClean="0">
                <a:solidFill>
                  <a:schemeClr val="tx1"/>
                </a:solidFill>
              </a:rPr>
              <a:t> </a:t>
            </a:r>
            <a:r>
              <a:rPr lang="en-US" sz="2400" cap="all" spc="-100" dirty="0" smtClean="0">
                <a:solidFill>
                  <a:schemeClr val="tx1"/>
                </a:solidFill>
              </a:rPr>
              <a:t> </a:t>
            </a:r>
            <a:r>
              <a:rPr lang="en-US" sz="2400" cap="all" spc="-100" dirty="0" err="1">
                <a:solidFill>
                  <a:schemeClr val="tx1"/>
                </a:solidFill>
              </a:rPr>
              <a:t>сервиса</a:t>
            </a:r>
            <a:r>
              <a:rPr lang="en-US" sz="2400" cap="all" spc="-100" dirty="0">
                <a:solidFill>
                  <a:schemeClr val="tx1"/>
                </a:solidFill>
              </a:rPr>
              <a:t> </a:t>
            </a:r>
            <a:r>
              <a:rPr lang="ru-RU" sz="2400" cap="all" spc="-100" dirty="0" smtClean="0">
                <a:solidFill>
                  <a:schemeClr val="tx1"/>
                </a:solidFill>
              </a:rPr>
              <a:t> </a:t>
            </a:r>
            <a:r>
              <a:rPr lang="en-US" sz="2400" cap="all" spc="-100" dirty="0" smtClean="0">
                <a:solidFill>
                  <a:schemeClr val="tx1"/>
                </a:solidFill>
              </a:rPr>
              <a:t>Online </a:t>
            </a:r>
            <a:r>
              <a:rPr lang="en-US" sz="2400" cap="all" spc="-100" dirty="0">
                <a:solidFill>
                  <a:schemeClr val="tx1"/>
                </a:solidFill>
              </a:rPr>
              <a:t>Test Pad</a:t>
            </a:r>
          </a:p>
        </p:txBody>
      </p:sp>
    </p:spTree>
    <p:extLst>
      <p:ext uri="{BB962C8B-B14F-4D97-AF65-F5344CB8AC3E}">
        <p14:creationId xmlns:p14="http://schemas.microsoft.com/office/powerpoint/2010/main" xmlns="" val="405123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Белые лампы, среди которых одна желтая">
            <a:extLst>
              <a:ext uri="{FF2B5EF4-FFF2-40B4-BE49-F238E27FC236}">
                <a16:creationId xmlns="" xmlns:a16="http://schemas.microsoft.com/office/drawing/2014/main" id="{89F89B32-7BCE-1158-17F1-B62683609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r="-2" b="156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60FDA1-9AA2-FD00-F3CB-7A096D83E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18147"/>
            <a:ext cx="10058400" cy="11960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dirty="0" smtClean="0">
                <a:ea typeface="+mj-lt"/>
                <a:cs typeface="+mj-lt"/>
              </a:rPr>
              <a:t/>
            </a:r>
            <a:br>
              <a:rPr lang="ru-RU" sz="4000" dirty="0" smtClean="0">
                <a:ea typeface="+mj-lt"/>
                <a:cs typeface="+mj-lt"/>
              </a:rPr>
            </a:br>
            <a:r>
              <a:rPr lang="ru-RU" sz="4000" dirty="0" smtClean="0">
                <a:ea typeface="+mj-lt"/>
                <a:cs typeface="+mj-lt"/>
              </a:rPr>
              <a:t>Изменения </a:t>
            </a:r>
            <a:r>
              <a:rPr lang="ru-RU" sz="4000" dirty="0">
                <a:ea typeface="+mj-lt"/>
                <a:cs typeface="+mj-lt"/>
              </a:rPr>
              <a:t>в МСО, ожидаемые </a:t>
            </a:r>
            <a:br>
              <a:rPr lang="ru-RU" sz="4000" dirty="0">
                <a:ea typeface="+mj-lt"/>
                <a:cs typeface="+mj-lt"/>
              </a:rPr>
            </a:br>
            <a:r>
              <a:rPr lang="ru-RU" sz="4000" dirty="0">
                <a:ea typeface="+mj-lt"/>
                <a:cs typeface="+mj-lt"/>
              </a:rPr>
              <a:t>от реализации проекта</a:t>
            </a:r>
            <a:endParaRPr lang="ru-RU" sz="4000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8C2E21-A557-33CD-D5C1-A25E401C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653453"/>
            <a:ext cx="10418233" cy="32992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+mj-lt"/>
                <a:cs typeface="Times New Roman"/>
              </a:rPr>
              <a:t>1. Профессиональная готовность педагогических работников к реализации  программ по направлению «Образовательная робототехника </a:t>
            </a:r>
            <a:r>
              <a:rPr lang="af-ZA" sz="2400" dirty="0">
                <a:latin typeface="+mj-lt"/>
                <a:cs typeface="Times New Roman"/>
              </a:rPr>
              <a:t>Arduino» </a:t>
            </a:r>
            <a:r>
              <a:rPr lang="ru-RU" sz="2400" dirty="0">
                <a:latin typeface="+mj-lt"/>
                <a:cs typeface="Times New Roman"/>
              </a:rPr>
              <a:t>на местах.</a:t>
            </a:r>
          </a:p>
          <a:p>
            <a:pPr marL="0" indent="0">
              <a:buNone/>
            </a:pPr>
            <a:r>
              <a:rPr lang="ru-RU" sz="2400" dirty="0">
                <a:latin typeface="+mj-lt"/>
                <a:ea typeface="Calibri"/>
                <a:cs typeface="Calibri"/>
              </a:rPr>
              <a:t>2. Увеличение доли образовательных организаций, реализующих  направление «Образовательная робототехника </a:t>
            </a:r>
            <a:r>
              <a:rPr lang="af-ZA" sz="2400" dirty="0">
                <a:latin typeface="+mj-lt"/>
                <a:ea typeface="Calibri"/>
                <a:cs typeface="Calibri"/>
              </a:rPr>
              <a:t>Arduino».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18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="" xmlns:a16="http://schemas.microsoft.com/office/drawing/2014/main" id="{1E8D93C5-28EB-42D0-86CE-D80495565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B1B1E7D-F76D-4744-AF85-239E6998A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3BB65211-00DB-45B6-A223-033B2D19C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14DF524F-3FEF-4236-90C6-820E876A9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2400A003-1BE9-49C2-8E57-DCD9B870F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83BF0991-F9A1-4282-99DB-92D70239F6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08F455B7-514F-4326-8EA9-442D7F26CB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27A9C548-0579-4864-92A3-093842E89D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DD4224F0-9A4A-420C-82F8-2B67484DB5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60925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57525A5F-CDD4-4EB3-9187-2A0E9EA15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55560" y="643464"/>
            <a:ext cx="4780243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70" name="Rectangle 69">
            <a:extLst>
              <a:ext uri="{FF2B5EF4-FFF2-40B4-BE49-F238E27FC236}">
                <a16:creationId xmlns="" xmlns:a16="http://schemas.microsoft.com/office/drawing/2014/main" id="{08F5B423-DA6A-4E80-B3CA-549A442C8F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19117" y="806860"/>
            <a:ext cx="445312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E8AF76-BD31-2906-D30F-474C8492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988" y="1559768"/>
            <a:ext cx="3601387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 err="1"/>
              <a:t>Спасибо</a:t>
            </a:r>
            <a:r>
              <a:rPr lang="en-US" sz="4400" cap="all" spc="-100" dirty="0"/>
              <a:t> </a:t>
            </a:r>
            <a:r>
              <a:rPr lang="en-US" sz="4400" cap="all" spc="-100" dirty="0" err="1"/>
              <a:t>за</a:t>
            </a:r>
            <a:r>
              <a:rPr lang="en-US" sz="4400" cap="all" spc="-100" dirty="0"/>
              <a:t> </a:t>
            </a:r>
            <a:r>
              <a:rPr lang="en-US" sz="4400" cap="all" spc="-100" dirty="0" err="1"/>
              <a:t>внимание</a:t>
            </a:r>
            <a:r>
              <a:rPr lang="en-US" sz="4400" cap="all" spc="-100" dirty="0"/>
              <a:t>!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738170B5-3ECC-493B-85FA-6905971AD1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8119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F8DD37B8-B6EA-49DC-90EF-F4E3594540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9549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500F7FF8-41E5-4585-AFDC-54EA8B2757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98713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BAE2A71D-F8BA-4E4F-88A8-1F5FD5DF13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29549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606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="" xmlns:a16="http://schemas.microsoft.com/office/drawing/2014/main" id="{10CE40DC-5723-449B-A365-A61D8C262E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4" y="0"/>
            <a:ext cx="12191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" name="Picture 4" descr="Изображение выглядит как текст, электроника, си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E2429655-6F26-3B34-007B-BD943131E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82" r="-1" b="3881"/>
          <a:stretch/>
        </p:blipFill>
        <p:spPr>
          <a:xfrm>
            <a:off x="1525" y="10"/>
            <a:ext cx="12188952" cy="6857990"/>
          </a:xfrm>
          <a:prstGeom prst="rect">
            <a:avLst/>
          </a:prstGeom>
        </p:spPr>
      </p:pic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28207E96-6DFF-4119-B2EA-3299067D2F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42597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="" xmlns:a16="http://schemas.microsoft.com/office/drawing/2014/main" id="{9E223C86-12C5-4A60-A21A-D7FC75EFC6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57814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FA573AF0-3C0B-4895-A7A6-F41B032115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8646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62442AC3-A9B0-4865-8A8A-1504FFC6E4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434284" y="0"/>
            <a:ext cx="1904277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68451DCE-129E-43B6-BA50-3C8339E46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89578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7F551F-0DA4-3061-DA25-97BEB81B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962" y="490353"/>
            <a:ext cx="8296175" cy="9899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2000" dirty="0">
                <a:ea typeface="+mj-lt"/>
                <a:cs typeface="+mj-lt"/>
              </a:rPr>
              <a:t>«Образовательная робототехника – </a:t>
            </a:r>
            <a:r>
              <a:rPr lang="ru-RU" sz="2000" dirty="0" err="1">
                <a:ea typeface="+mj-lt"/>
                <a:cs typeface="+mj-lt"/>
              </a:rPr>
              <a:t>Arduino</a:t>
            </a:r>
            <a:r>
              <a:rPr lang="ru-RU" sz="2000" dirty="0">
                <a:ea typeface="+mj-lt"/>
                <a:cs typeface="+mj-lt"/>
              </a:rPr>
              <a:t> IDE VS </a:t>
            </a:r>
            <a:r>
              <a:rPr lang="ru-RU" sz="2000" dirty="0" smtClean="0">
                <a:ea typeface="+mj-lt"/>
                <a:cs typeface="+mj-lt"/>
              </a:rPr>
              <a:t>   </a:t>
            </a:r>
            <a:r>
              <a:rPr lang="ru-RU" sz="2000" dirty="0" err="1" smtClean="0">
                <a:ea typeface="+mj-lt"/>
                <a:cs typeface="+mj-lt"/>
              </a:rPr>
              <a:t>Tinkercad</a:t>
            </a:r>
            <a:r>
              <a:rPr lang="ru-RU" sz="2000" dirty="0">
                <a:ea typeface="+mj-lt"/>
                <a:cs typeface="+mj-lt"/>
              </a:rPr>
              <a:t>: практика цифрового образования</a:t>
            </a:r>
            <a:r>
              <a:rPr lang="ru-RU" sz="2000" dirty="0" smtClean="0">
                <a:ea typeface="+mj-lt"/>
                <a:cs typeface="+mj-lt"/>
              </a:rPr>
              <a:t>»</a:t>
            </a:r>
            <a:endParaRPr lang="ru-RU" dirty="0"/>
          </a:p>
        </p:txBody>
      </p:sp>
      <p:graphicFrame>
        <p:nvGraphicFramePr>
          <p:cNvPr id="88" name="Объект 2">
            <a:extLst>
              <a:ext uri="{FF2B5EF4-FFF2-40B4-BE49-F238E27FC236}">
                <a16:creationId xmlns="" xmlns:a16="http://schemas.microsoft.com/office/drawing/2014/main" id="{C6665337-3402-DB92-253A-D9955AE01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1056788"/>
              </p:ext>
            </p:extLst>
          </p:nvPr>
        </p:nvGraphicFramePr>
        <p:xfrm>
          <a:off x="1563458" y="1970602"/>
          <a:ext cx="8669430" cy="3659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901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Белые лампы, среди которых одна желтая">
            <a:extLst>
              <a:ext uri="{FF2B5EF4-FFF2-40B4-BE49-F238E27FC236}">
                <a16:creationId xmlns="" xmlns:a16="http://schemas.microsoft.com/office/drawing/2014/main" id="{89F89B32-7BCE-1158-17F1-B62683609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r="-2" b="156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60FDA1-9AA2-FD00-F3CB-7A096D83E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47" y="539016"/>
            <a:ext cx="6987941" cy="12705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000" dirty="0">
                <a:ea typeface="+mj-lt"/>
                <a:cs typeface="+mj-lt"/>
              </a:rPr>
              <a:t/>
            </a:r>
            <a:br>
              <a:rPr lang="ru-RU" sz="4000" dirty="0">
                <a:ea typeface="+mj-lt"/>
                <a:cs typeface="+mj-lt"/>
              </a:rPr>
            </a:br>
            <a:r>
              <a:rPr lang="ru-RU" sz="3200" dirty="0"/>
              <a:t>Состав </a:t>
            </a:r>
            <a:r>
              <a:rPr lang="ru-RU" sz="3200" dirty="0" smtClean="0"/>
              <a:t>участников</a:t>
            </a:r>
            <a:br>
              <a:rPr lang="ru-RU" sz="3200" dirty="0" smtClean="0"/>
            </a:br>
            <a:r>
              <a:rPr lang="ru-RU" sz="3200" dirty="0" smtClean="0"/>
              <a:t> инновационного </a:t>
            </a:r>
            <a:r>
              <a:rPr lang="ru-RU" sz="3200" dirty="0"/>
              <a:t>проекта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8C2E21-A557-33CD-D5C1-A25E401C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150" y="1751799"/>
            <a:ext cx="6728058" cy="381160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Муниципальное образовательное учреждение дополнительного образования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«</a:t>
            </a:r>
            <a:r>
              <a:rPr lang="ru-RU" sz="2400" dirty="0"/>
              <a:t>Городской центр технического творчества</a:t>
            </a:r>
            <a:r>
              <a:rPr lang="ru-RU" sz="2400" dirty="0" smtClean="0"/>
              <a:t>»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/>
              <a:t>Муниципальное общеобразовательное учреждение «Гимназия № 2</a:t>
            </a:r>
            <a:r>
              <a:rPr lang="ru-RU" sz="2400" dirty="0" smtClean="0"/>
              <a:t>»</a:t>
            </a:r>
          </a:p>
          <a:p>
            <a:pPr>
              <a:spcBef>
                <a:spcPts val="0"/>
              </a:spcBef>
            </a:pP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/>
              <a:t>Муниципальное общеобразовательное учреждение «Средняя школа № 4 им. Н. А. Некрасова с углублённым изучением английского языка</a:t>
            </a:r>
            <a:r>
              <a:rPr lang="ru-RU" sz="2400" dirty="0" smtClean="0"/>
              <a:t>»</a:t>
            </a:r>
          </a:p>
          <a:p>
            <a:pPr>
              <a:spcBef>
                <a:spcPts val="0"/>
              </a:spcBef>
            </a:pP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 smtClean="0"/>
              <a:t>Муниципальное </a:t>
            </a:r>
            <a:r>
              <a:rPr lang="ru-RU" sz="2400" dirty="0"/>
              <a:t>общеобразовательное учреждение «Средняя школа № 36</a:t>
            </a:r>
            <a:r>
              <a:rPr lang="ru-RU" sz="2400" dirty="0" smtClean="0"/>
              <a:t>»</a:t>
            </a:r>
            <a:endParaRPr lang="ru-RU" sz="2400" dirty="0"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85221" y="1305342"/>
            <a:ext cx="340734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Научный руководитель: </a:t>
            </a:r>
            <a:r>
              <a:rPr lang="ru-RU" sz="1600" dirty="0" err="1" smtClean="0"/>
              <a:t>Лекомцева</a:t>
            </a:r>
            <a:r>
              <a:rPr lang="ru-RU" sz="1600" dirty="0" smtClean="0"/>
              <a:t> Елена Николаевна, доцент кафедры теории и истории педагогики  факультета </a:t>
            </a:r>
            <a:r>
              <a:rPr lang="ru-RU" sz="1600" dirty="0"/>
              <a:t>социального </a:t>
            </a:r>
            <a:r>
              <a:rPr lang="ru-RU" sz="1600" dirty="0" smtClean="0"/>
              <a:t>управления ФГБОУ </a:t>
            </a:r>
            <a:r>
              <a:rPr lang="ru-RU" sz="1600" dirty="0"/>
              <a:t>ВО «Ярославского государственного педагогического университета им. К.Д. Ушинского», кандидат педагогических наук.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Консультант: Абрамова Е.Г., начальник отдела дополнительного образования и воспитательной работы департамента образования мэрии города Ярославля. </a:t>
            </a:r>
          </a:p>
        </p:txBody>
      </p:sp>
    </p:spTree>
    <p:extLst>
      <p:ext uri="{BB962C8B-B14F-4D97-AF65-F5344CB8AC3E}">
        <p14:creationId xmlns:p14="http://schemas.microsoft.com/office/powerpoint/2010/main" xmlns="" val="220540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EC7E010-C712-408D-9787-0842AFC9F4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503FCEF-A9BA-4991-9220-E36615FB8B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033F17-291C-4B7D-FC85-4A35F359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16" y="643467"/>
            <a:ext cx="10756368" cy="1466777"/>
          </a:xfrm>
        </p:spPr>
        <p:txBody>
          <a:bodyPr/>
          <a:lstStyle/>
          <a:p>
            <a:pPr defTabSz="969264"/>
            <a:r>
              <a:rPr lang="ru-RU" sz="4000" b="1" dirty="0" err="1" smtClean="0"/>
              <a:t>Инновационность</a:t>
            </a:r>
            <a:r>
              <a:rPr lang="ru-RU" sz="4000" b="1" dirty="0" smtClean="0"/>
              <a:t> проекта</a:t>
            </a:r>
            <a:endParaRPr lang="ru-RU" dirty="0"/>
          </a:p>
        </p:txBody>
      </p:sp>
      <p:graphicFrame>
        <p:nvGraphicFramePr>
          <p:cNvPr id="22" name="Объект 2">
            <a:extLst>
              <a:ext uri="{FF2B5EF4-FFF2-40B4-BE49-F238E27FC236}">
                <a16:creationId xmlns="" xmlns:a16="http://schemas.microsoft.com/office/drawing/2014/main" id="{F3545E86-9BAA-27A8-85F4-88380E26FB0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482718394"/>
              </p:ext>
            </p:extLst>
          </p:nvPr>
        </p:nvGraphicFramePr>
        <p:xfrm>
          <a:off x="717816" y="2025425"/>
          <a:ext cx="5378626" cy="418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77FE0DC-F707-6853-51B1-3B668BFE1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4899" y="2205341"/>
            <a:ext cx="9809286" cy="4009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69264">
              <a:spcBef>
                <a:spcPts val="954"/>
              </a:spcBef>
              <a:buNone/>
            </a:pPr>
            <a:r>
              <a:rPr lang="ru-RU" sz="2000" b="1" dirty="0" smtClean="0"/>
              <a:t>заключается </a:t>
            </a:r>
            <a:r>
              <a:rPr lang="ru-RU" sz="2000" b="1" dirty="0" smtClean="0"/>
              <a:t>в создании практики повышения профессиональных компетенций педагогических работников общеобразовательных школ ресурсами учреждений дополнительного образования с использованием дистанционных образовательных технологий и электронных образовательных ресурсов с использованием цифровых сервисов </a:t>
            </a:r>
            <a:r>
              <a:rPr lang="ru-RU" sz="2000" b="1" dirty="0" err="1" smtClean="0"/>
              <a:t>Tinkercad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OnlineTestPad</a:t>
            </a:r>
            <a:r>
              <a:rPr lang="ru-RU" sz="2000" b="1" dirty="0" smtClean="0"/>
              <a:t>.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81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203729A-66E4-4139-B3DB-CECEF6DA52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8B0185-BF60-40FC-A3B6-BF883AD4E7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5FF99E5-A26E-4AC8-AA09-A9F829E3AE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81C366-8EC6-6EFB-DD5A-DDAB7189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19" y="891241"/>
            <a:ext cx="4150750" cy="5075519"/>
          </a:xfrm>
        </p:spPr>
        <p:txBody>
          <a:bodyPr>
            <a:normAutofit/>
          </a:bodyPr>
          <a:lstStyle/>
          <a:p>
            <a:pPr algn="r"/>
            <a:r>
              <a:rPr lang="ru-RU" sz="2800" dirty="0"/>
              <a:t>Проблема, на решение которой направлен инновационный проект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A5AEE14-4971-4A17-9134-2678A90F29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7907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782E52-104F-E58C-4EAF-E9FFF8E1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2" y="891241"/>
            <a:ext cx="5978834" cy="50755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400" dirty="0"/>
              <a:t>Повышение доступности образования  по направлению «Образовательная робототехника Arduino», исключающего материальные затраты (приобретение специального оборудования и расходных материалов) за счет организации образовательного процесса исключительно на базе цифровых образовательных </a:t>
            </a:r>
            <a:r>
              <a:rPr lang="ru-RU" sz="2400" dirty="0" smtClean="0"/>
              <a:t>ресурсов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3539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4">
            <a:extLst>
              <a:ext uri="{FF2B5EF4-FFF2-40B4-BE49-F238E27FC236}">
                <a16:creationId xmlns="" xmlns:a16="http://schemas.microsoft.com/office/drawing/2014/main" id="{5870BB34-1E11-4A38-961E-8BECD4EB20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Белые лампы, среди которых одна желтая">
            <a:extLst>
              <a:ext uri="{FF2B5EF4-FFF2-40B4-BE49-F238E27FC236}">
                <a16:creationId xmlns="" xmlns:a16="http://schemas.microsoft.com/office/drawing/2014/main" id="{26C93D5F-BC00-872B-0F78-5F5D2E9E8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23391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32" name="Rectangle 26">
            <a:extLst>
              <a:ext uri="{FF2B5EF4-FFF2-40B4-BE49-F238E27FC236}">
                <a16:creationId xmlns="" xmlns:a16="http://schemas.microsoft.com/office/drawing/2014/main" id="{3E480DB9-98E5-480A-AF30-5D73B61273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="" xmlns:a16="http://schemas.microsoft.com/office/drawing/2014/main" id="{C1F246CF-DB85-4B25-B3A3-F5BBDEE3EA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2A56D7-CF5D-207D-3701-57420C3C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0" y="642594"/>
            <a:ext cx="6718433" cy="1746504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8CB7FF-250E-0B4C-429A-B10DE6B64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98" y="2389098"/>
            <a:ext cx="7078267" cy="36459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повысить компетентность педагогических работников, работающих с учащимися среднего и старшего школьного возраста, через реализацию практики обучения по направлению «Образовательная робототехника Arduino» средствами цифровых образовательных технологий.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14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654A80-405E-A4E5-BB78-211F3069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ru-RU"/>
              <a:t>Задачи проекта</a:t>
            </a:r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="" xmlns:a16="http://schemas.microsoft.com/office/drawing/2014/main" id="{7FAD86AC-104E-98E7-9373-42DDDA9B8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5269090"/>
              </p:ext>
            </p:extLst>
          </p:nvPr>
        </p:nvGraphicFramePr>
        <p:xfrm>
          <a:off x="635763" y="2282683"/>
          <a:ext cx="11093957" cy="368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4954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AE8416-B1F2-10D6-50D2-8C8502C5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79" y="224550"/>
            <a:ext cx="9792208" cy="849745"/>
          </a:xfrm>
        </p:spPr>
        <p:txBody>
          <a:bodyPr>
            <a:normAutofit/>
          </a:bodyPr>
          <a:lstStyle/>
          <a:p>
            <a:r>
              <a:rPr lang="ru-RU" dirty="0">
                <a:latin typeface="Century Gothic"/>
                <a:cs typeface="Calibri"/>
              </a:rPr>
              <a:t>Срок и механизмы реализации проекта </a:t>
            </a:r>
            <a:endParaRPr lang="ru-RU" dirty="0">
              <a:latin typeface="Century Gothic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511258-424D-C03C-FC15-D4C150607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79" y="1086766"/>
            <a:ext cx="11263291" cy="487894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latin typeface="Times New Roman"/>
                <a:ea typeface="+mn-lt"/>
                <a:cs typeface="+mn-lt"/>
              </a:rPr>
              <a:t>Организационный этап (сентябрь-октябрь 2023г.):</a:t>
            </a:r>
            <a:endParaRPr lang="ru-RU" sz="1400" b="1" dirty="0">
              <a:latin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400" dirty="0">
                <a:latin typeface="Times New Roman"/>
                <a:cs typeface="Times New Roman"/>
              </a:rPr>
              <a:t>- утверждение нормативных локальных актов участников Проекта по организации МИП;</a:t>
            </a: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400" dirty="0">
                <a:latin typeface="Times New Roman"/>
                <a:cs typeface="Times New Roman"/>
              </a:rPr>
              <a:t>- формирование рабочей группы из числа педагогов и специалистов образовательных организаций – участников Проекта;</a:t>
            </a: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400" dirty="0">
                <a:latin typeface="Times New Roman"/>
                <a:cs typeface="Times New Roman"/>
              </a:rPr>
              <a:t>- наполнение страниц «Инновационная деятельность» на сайтах учреждений-участников Проекта актуальной информацией;</a:t>
            </a: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400" dirty="0">
                <a:latin typeface="Times New Roman"/>
                <a:cs typeface="Times New Roman"/>
              </a:rPr>
              <a:t>- проведение установочного семинара организаций-участников Проекта;</a:t>
            </a: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400" dirty="0">
                <a:latin typeface="Times New Roman"/>
                <a:cs typeface="Times New Roman"/>
              </a:rPr>
              <a:t>- формирование фокус-группы из педагогических работников общеобразовательных учреждений в рамках  договора о сетевом взаимодействии.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ru-RU" sz="1400" b="1" dirty="0">
                <a:latin typeface="Times New Roman"/>
                <a:cs typeface="Times New Roman"/>
              </a:rPr>
              <a:t>Практический этап  (ноябрь 2023г. - январь 2024г.):</a:t>
            </a: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400" dirty="0">
                <a:latin typeface="Times New Roman"/>
                <a:cs typeface="Times New Roman"/>
              </a:rPr>
              <a:t>- реализация практики электронного обучения для фокус-группы на базе цифрового сервиса OnlineTestPad;</a:t>
            </a: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400" dirty="0">
                <a:latin typeface="Times New Roman"/>
                <a:cs typeface="Times New Roman"/>
              </a:rPr>
              <a:t>- проведение консультаций и вебинаров для организаций-участников Проекта;</a:t>
            </a: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400" dirty="0">
                <a:latin typeface="Times New Roman"/>
                <a:cs typeface="Times New Roman"/>
              </a:rPr>
              <a:t>- проведение итоговой аттестации по образовательному курсу для выявления сформированности профессиональных компетенций участников фокус-группы.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ru-RU" sz="1400" b="1" dirty="0">
                <a:latin typeface="Times New Roman"/>
                <a:cs typeface="Times New Roman"/>
              </a:rPr>
              <a:t>Аналитический этап (февраль-март 2024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cs typeface="Times New Roman"/>
              </a:rPr>
              <a:t>г.):</a:t>
            </a: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400" dirty="0">
                <a:latin typeface="Times New Roman"/>
                <a:cs typeface="Times New Roman"/>
              </a:rPr>
              <a:t>- анализ итоговой аттестации и результативности курсов повышения квалификации «Образовательная робототехника </a:t>
            </a:r>
            <a:r>
              <a:rPr lang="ru-RU" sz="1400" dirty="0" err="1">
                <a:latin typeface="Times New Roman"/>
                <a:cs typeface="Times New Roman"/>
              </a:rPr>
              <a:t>Arduino</a:t>
            </a:r>
            <a:r>
              <a:rPr lang="ru-RU" sz="1400" dirty="0">
                <a:latin typeface="Times New Roman"/>
                <a:cs typeface="Times New Roman"/>
              </a:rPr>
              <a:t>. Быстрый старт»;</a:t>
            </a: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400" dirty="0">
                <a:latin typeface="Times New Roman"/>
                <a:cs typeface="Times New Roman"/>
              </a:rPr>
              <a:t>- внесение корректировок и создание дополнительных учебных материалов (при необходимости), внесение их в структуру   методического пособия «Образовательная робототехника </a:t>
            </a:r>
            <a:r>
              <a:rPr lang="ru-RU" sz="1400" dirty="0" err="1">
                <a:latin typeface="Times New Roman"/>
                <a:cs typeface="Times New Roman"/>
              </a:rPr>
              <a:t>Arduino</a:t>
            </a:r>
            <a:r>
              <a:rPr lang="ru-RU" sz="1400" dirty="0">
                <a:latin typeface="Times New Roman"/>
                <a:cs typeface="Times New Roman"/>
              </a:rPr>
              <a:t>. Быстрый старт».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ru-RU" sz="1400" b="1" dirty="0">
                <a:latin typeface="Times New Roman"/>
                <a:cs typeface="Times New Roman"/>
              </a:rPr>
              <a:t>Итоговый этап (апрель – май 2024 г.):</a:t>
            </a: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400" dirty="0">
                <a:latin typeface="Times New Roman"/>
                <a:cs typeface="Times New Roman"/>
              </a:rPr>
              <a:t>- организация дискуссионной площадки для представителей администрации и педагогического состава  учреждений-участников проекта; </a:t>
            </a:r>
          </a:p>
          <a:p>
            <a:pPr marL="0" indent="0">
              <a:lnSpc>
                <a:spcPct val="90000"/>
              </a:lnSpc>
              <a:buClr>
                <a:srgbClr val="262626"/>
              </a:buClr>
              <a:buNone/>
            </a:pPr>
            <a:r>
              <a:rPr lang="ru-RU" sz="1400" dirty="0">
                <a:latin typeface="Times New Roman"/>
                <a:cs typeface="Times New Roman"/>
              </a:rPr>
              <a:t>- разработка программы курсов повышения квалификации «Образовательная робототехника Arduino. Быстрый старт».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23802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203729A-66E4-4139-B3DB-CECEF6DA52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48B0185-BF60-40FC-A3B6-BF883AD4E7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5FF99E5-A26E-4AC8-AA09-A9F829E3AE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500151-E948-C46E-7CAC-A15ECB43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53" y="891241"/>
            <a:ext cx="4341250" cy="5075519"/>
          </a:xfrm>
        </p:spPr>
        <p:txBody>
          <a:bodyPr>
            <a:normAutofit/>
          </a:bodyPr>
          <a:lstStyle/>
          <a:p>
            <a:pPr algn="r"/>
            <a:r>
              <a:rPr lang="ru-RU" sz="4000" dirty="0">
                <a:latin typeface="Century Gothic"/>
                <a:ea typeface="Calibri"/>
                <a:cs typeface="Calibri"/>
              </a:rPr>
              <a:t>Ожидаемый инновационный продукт</a:t>
            </a:r>
            <a:endParaRPr lang="ru-RU" sz="4000" dirty="0">
              <a:latin typeface="Century Gothic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8A5AEE14-4971-4A17-9134-2678A90F29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7907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9BA81B-C2B3-CCFA-E45E-99BAFF117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2" y="891241"/>
            <a:ext cx="5978834" cy="50755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/>
                <a:cs typeface="Times New Roman"/>
              </a:rPr>
              <a:t>Курс повышения квалификации педагогических работников по направлению «Образовательная робототехника </a:t>
            </a:r>
            <a:r>
              <a:rPr lang="ru-RU" sz="2000" err="1">
                <a:latin typeface="Times New Roman"/>
                <a:cs typeface="Times New Roman"/>
              </a:rPr>
              <a:t>Arduino</a:t>
            </a:r>
            <a:r>
              <a:rPr lang="ru-RU" sz="2000" dirty="0">
                <a:latin typeface="Times New Roman"/>
                <a:cs typeface="Times New Roman"/>
              </a:rPr>
              <a:t>. Быстрый старт».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8574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F396B4-5005-EE85-F342-58C323E1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3261"/>
            <a:ext cx="10058400" cy="1128183"/>
          </a:xfrm>
        </p:spPr>
        <p:txBody>
          <a:bodyPr/>
          <a:lstStyle/>
          <a:p>
            <a:pPr algn="ctr"/>
            <a:r>
              <a:rPr lang="ru-RU" sz="1300" b="1">
                <a:solidFill>
                  <a:srgbClr val="000000"/>
                </a:solidFill>
                <a:latin typeface="Times New Roman"/>
                <a:cs typeface="Times New Roman"/>
              </a:rPr>
              <a:t>МЕТОДИЧЕСКОЕ ПОСОБИЕ</a:t>
            </a:r>
            <a:r>
              <a:rPr lang="ru-RU" sz="1200" b="1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ru-RU" sz="1300" b="1">
                <a:solidFill>
                  <a:srgbClr val="000000"/>
                </a:solidFill>
                <a:latin typeface="Times New Roman"/>
                <a:cs typeface="Times New Roman"/>
              </a:rPr>
              <a:t>«ОБРАЗОВАТЕЛЬНАЯ РОБОТОТЕХНИКА – ARDUINO IDE VS </a:t>
            </a:r>
            <a:r>
              <a:rPr lang="ru-RU" sz="1300" b="1" err="1">
                <a:solidFill>
                  <a:srgbClr val="000000"/>
                </a:solidFill>
                <a:latin typeface="Times New Roman"/>
                <a:cs typeface="Times New Roman"/>
              </a:rPr>
              <a:t>Tinkercad</a:t>
            </a:r>
            <a:r>
              <a:rPr lang="ru-RU" sz="1300" b="1">
                <a:solidFill>
                  <a:srgbClr val="000000"/>
                </a:solidFill>
                <a:latin typeface="Times New Roman"/>
                <a:cs typeface="Times New Roman"/>
              </a:rPr>
              <a:t>. БЫСТРЫЙ СТАРТ»</a:t>
            </a:r>
            <a:endParaRPr lang="ru-RU"/>
          </a:p>
          <a:p>
            <a:endParaRPr lang="ru-RU"/>
          </a:p>
        </p:txBody>
      </p:sp>
      <p:pic>
        <p:nvPicPr>
          <p:cNvPr id="4" name="Рисунок 4" descr="Изображение выглядит как текст, письмо&#10;&#10;Автоматически созданное описание">
            <a:extLst>
              <a:ext uri="{FF2B5EF4-FFF2-40B4-BE49-F238E27FC236}">
                <a16:creationId xmlns="" xmlns:a16="http://schemas.microsoft.com/office/drawing/2014/main" id="{F261D613-A7AC-EB4D-F5D3-5C8497FCF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734" b="11813"/>
          <a:stretch/>
        </p:blipFill>
        <p:spPr>
          <a:xfrm>
            <a:off x="1066282" y="1034204"/>
            <a:ext cx="4092286" cy="564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66CE7F03-0F30-9E68-41A1-6F3A0F731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484" y="1034706"/>
            <a:ext cx="4658783" cy="564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4569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SketchLinesVTI">
  <a:themeElements>
    <a:clrScheme name="AnalogousFromLightSeed_2SEEDS">
      <a:dk1>
        <a:srgbClr val="000000"/>
      </a:dk1>
      <a:lt1>
        <a:srgbClr val="FFFFFF"/>
      </a:lt1>
      <a:dk2>
        <a:srgbClr val="242941"/>
      </a:dk2>
      <a:lt2>
        <a:srgbClr val="E8E7E2"/>
      </a:lt2>
      <a:accent1>
        <a:srgbClr val="7F87BA"/>
      </a:accent1>
      <a:accent2>
        <a:srgbClr val="89A7BF"/>
      </a:accent2>
      <a:accent3>
        <a:srgbClr val="A396C6"/>
      </a:accent3>
      <a:accent4>
        <a:srgbClr val="BA947F"/>
      </a:accent4>
      <a:accent5>
        <a:srgbClr val="ADA383"/>
      </a:accent5>
      <a:accent6>
        <a:srgbClr val="9FA973"/>
      </a:accent6>
      <a:hlink>
        <a:srgbClr val="8B835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405</Words>
  <Application>Microsoft Office PowerPoint</Application>
  <PresentationFormat>Произвольный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SavonVTI</vt:lpstr>
      <vt:lpstr>SketchLinesVTI</vt:lpstr>
      <vt:lpstr>Муниципальная инновационная площадка  Практика повышения профессиональных компетенций педагогических  работников по направлению «Образовательная робототехника  Arduino» </vt:lpstr>
      <vt:lpstr> Состав участников  инновационного проекта   </vt:lpstr>
      <vt:lpstr>Инновационность проекта</vt:lpstr>
      <vt:lpstr>Проблема, на решение которой направлен инновационный проект</vt:lpstr>
      <vt:lpstr>Цель проекта</vt:lpstr>
      <vt:lpstr>Задачи проекта</vt:lpstr>
      <vt:lpstr>Срок и механизмы реализации проекта </vt:lpstr>
      <vt:lpstr>Ожидаемый инновационный продукт</vt:lpstr>
      <vt:lpstr>МЕТОДИЧЕСКОЕ ПОСОБИЕ «ОБРАЗОВАТЕЛЬНАЯ РОБОТОТЕХНИКА – ARDUINO IDE VS Tinkercad. БЫСТРЫЙ СТАРТ» </vt:lpstr>
      <vt:lpstr>Образовательная  платформа  по  направлению  робототехника Arduino  на  базе  цифрового  сервиса  Online Test Pad</vt:lpstr>
      <vt:lpstr> Изменения в МСО, ожидаемые  от реализации проекта </vt:lpstr>
      <vt:lpstr>Спасибо за внимание!</vt:lpstr>
      <vt:lpstr>«Образовательная робототехника – Arduino IDE VS    Tinkercad: практика цифрового образования»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Березенкова Юлия</dc:creator>
  <cp:lastModifiedBy>juliaberberlka@mail.ru</cp:lastModifiedBy>
  <cp:revision>255</cp:revision>
  <dcterms:created xsi:type="dcterms:W3CDTF">2023-06-17T10:48:53Z</dcterms:created>
  <dcterms:modified xsi:type="dcterms:W3CDTF">2023-06-19T19:35:58Z</dcterms:modified>
</cp:coreProperties>
</file>