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0DFA4-32F0-447F-9D81-F929DA9A7E8A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FE8AB-9E92-4987-A0AA-E76B85B08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29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emlin.ru/acts/bank/50542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ov.ru/national-project" TargetMode="External"/><Relationship Id="rId2" Type="http://schemas.openxmlformats.org/officeDocument/2006/relationships/hyperlink" Target="http://www.kremlin.ru/acts/bank/50542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>
                <a:solidFill>
                  <a:schemeClr val="tx2">
                    <a:lumMod val="75000"/>
                  </a:schemeClr>
                </a:solidFill>
                <a:latin typeface="Bahnschrift SemiCondensed" pitchFamily="34" charset="0"/>
              </a:rPr>
              <a:t>Актуальность курса. Нормативная база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6072206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Bahnschrift SemiCondensed" pitchFamily="34" charset="0"/>
              </a:rPr>
              <a:t>МОУ  ДО «ГЦТТ»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0"/>
            <a:ext cx="2214546" cy="857217"/>
            <a:chOff x="0" y="0"/>
            <a:chExt cx="2214546" cy="85721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1682020" cy="681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214414" y="357166"/>
              <a:ext cx="1000132" cy="5000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 rot="10800000">
            <a:off x="6643702" y="5786454"/>
            <a:ext cx="2214546" cy="857217"/>
            <a:chOff x="0" y="0"/>
            <a:chExt cx="2214546" cy="857217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0"/>
              <a:ext cx="1682020" cy="681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214414" y="357166"/>
              <a:ext cx="1000132" cy="5000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682020" cy="681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14414" y="357166"/>
              <a:ext cx="1000132" cy="5000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5720" y="764704"/>
            <a:ext cx="864399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r>
              <a:rPr lang="ru-RU" b="1" dirty="0">
                <a:hlinkClick r:id="rId2"/>
              </a:rPr>
              <a:t>Указ Президента РФ от 7 мая 2024 года №309</a:t>
            </a:r>
            <a:r>
              <a:rPr lang="ru-RU" dirty="0">
                <a:hlinkClick r:id="rId2"/>
              </a:rPr>
              <a:t> </a:t>
            </a:r>
            <a:r>
              <a:rPr lang="ru-RU" b="1" dirty="0">
                <a:hlinkClick r:id="rId2"/>
              </a:rPr>
              <a:t>«О национальных целях и стратегических задачах развития Российской Федерации на период до 2030 года и на перспективу до 2036 года»</a:t>
            </a:r>
            <a:endParaRPr lang="ru-RU" dirty="0"/>
          </a:p>
          <a:p>
            <a:r>
              <a:rPr lang="ru-RU" sz="2200" dirty="0"/>
              <a:t>1. Определить следующие национальные цели развития Российской Федерации на период до 2030 года и на перспективу до 2036 года (далее - национальные цели):</a:t>
            </a:r>
          </a:p>
          <a:p>
            <a:r>
              <a:rPr lang="ru-RU" sz="2200" dirty="0"/>
              <a:t>а) сохранение населения, укрепление здоровья и повышение благополучия людей, поддержка семьи;</a:t>
            </a:r>
          </a:p>
          <a:p>
            <a:r>
              <a:rPr lang="ru-RU" sz="2200" dirty="0"/>
              <a:t>б) </a:t>
            </a:r>
            <a:r>
              <a:rPr lang="ru-RU" sz="2200" b="1" dirty="0"/>
              <a:t>реализация потенциала каждого человека, развитие его талантов, </a:t>
            </a:r>
            <a:r>
              <a:rPr lang="ru-RU" sz="2200" dirty="0"/>
              <a:t>воспитание патриотичной и социально ответственной личности;</a:t>
            </a:r>
          </a:p>
          <a:p>
            <a:r>
              <a:rPr lang="ru-RU" sz="2200" dirty="0"/>
              <a:t>в) комфортная и безопасная среда для жизни;</a:t>
            </a:r>
          </a:p>
          <a:p>
            <a:r>
              <a:rPr lang="ru-RU" sz="2200" dirty="0"/>
              <a:t>г) экологическое благополучие;</a:t>
            </a:r>
          </a:p>
          <a:p>
            <a:r>
              <a:rPr lang="ru-RU" sz="2200" dirty="0" err="1"/>
              <a:t>д</a:t>
            </a:r>
            <a:r>
              <a:rPr lang="ru-RU" sz="2200" dirty="0"/>
              <a:t>) </a:t>
            </a:r>
            <a:r>
              <a:rPr lang="ru-RU" sz="2200" b="1" dirty="0"/>
              <a:t>устойчивая и динамичная экономика;</a:t>
            </a:r>
          </a:p>
          <a:p>
            <a:r>
              <a:rPr lang="ru-RU" sz="2200" b="1" dirty="0"/>
              <a:t>е) технологическое лидерство;</a:t>
            </a:r>
          </a:p>
          <a:p>
            <a:r>
              <a:rPr lang="ru-RU" sz="2200" b="1" dirty="0"/>
              <a:t>ж) цифровая трансформация государственного и муниципального управления, экономики и социальной сферы.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7422" y="214290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Bahnschrift SemiCondensed" pitchFamily="34" charset="0"/>
              </a:rPr>
              <a:t>НОРМАТИВНЫЕ ДОКУМЕНТЫ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682020" cy="681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14414" y="357166"/>
              <a:ext cx="1000132" cy="5000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57422" y="26080"/>
            <a:ext cx="6429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Bahnschrift SemiCondensed" pitchFamily="34" charset="0"/>
              </a:rPr>
              <a:t>НОРМАТИВНЫЕ ДОКУМЕНТЫ</a:t>
            </a:r>
          </a:p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Bahnschrift SemiCondensed" pitchFamily="34" charset="0"/>
              </a:rPr>
              <a:t>ФЕДЕРАЛЬНОГО ЗНАЧЕНИЯ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1214422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Они </a:t>
            </a:r>
            <a:r>
              <a:rPr lang="ru-RU" sz="2400" dirty="0"/>
              <a:t>отражают  </a:t>
            </a:r>
            <a:r>
              <a:rPr lang="ru-RU" sz="2400" b="1" dirty="0"/>
              <a:t>усиление внимания</a:t>
            </a:r>
            <a:r>
              <a:rPr lang="ru-RU" sz="2400" dirty="0"/>
              <a:t> государственной политики </a:t>
            </a:r>
            <a:r>
              <a:rPr lang="ru-RU" sz="2400" b="1" dirty="0"/>
              <a:t>к обновлению</a:t>
            </a:r>
            <a:r>
              <a:rPr lang="ru-RU" sz="2400" dirty="0"/>
              <a:t> содержания и технологий </a:t>
            </a:r>
            <a:r>
              <a:rPr lang="ru-RU" sz="2400" b="1" dirty="0"/>
              <a:t>образования</a:t>
            </a:r>
            <a:r>
              <a:rPr lang="ru-RU" sz="2400" dirty="0"/>
              <a:t> детей по техническому и технологическому профилям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2428868"/>
            <a:ext cx="83582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 Федеральный проект «Цифровая образовательная среда»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Федеральный проект «Современная школа» (№ Е1-2021/001 от 28.01.2021)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Стратегия пространственного развития РФ на период до 2025 года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Государственная программа РФ «Развитие образования» на 2019-2025 годы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Концепция развития дополнительного образования детей до 2030 года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Концепция преподавания предметной области «Технология» в образовательных организациях РФ.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682020" cy="681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14414" y="357166"/>
              <a:ext cx="1000132" cy="5000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14546" y="210901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Bahnschrift SemiCondensed" pitchFamily="34" charset="0"/>
              </a:rPr>
              <a:t>Проект «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Bahnschrift SemiCondensed" pitchFamily="34" charset="0"/>
              </a:rPr>
              <a:t>Инженерные классы»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1214422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Данный  проект реализует </a:t>
            </a:r>
            <a:r>
              <a:rPr lang="ru-RU" sz="2400" dirty="0" err="1"/>
              <a:t>Минпросвещения</a:t>
            </a:r>
            <a:r>
              <a:rPr lang="ru-RU" sz="2400" dirty="0"/>
              <a:t> Российской Федерации,  это один из важных векторов современного образования.</a:t>
            </a:r>
          </a:p>
          <a:p>
            <a:r>
              <a:rPr lang="ru-RU" sz="2400" dirty="0"/>
              <a:t>Ребята могут познакомиться с инженерными профессиями еще до поступления в вуз, узнать много нового, а также научиться применять полученные знания на практике</a:t>
            </a:r>
          </a:p>
        </p:txBody>
      </p:sp>
      <p:pic>
        <p:nvPicPr>
          <p:cNvPr id="1026" name="Picture 2" descr="D:\1\АРДУИНО\1rQuEYCf-V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357694"/>
            <a:ext cx="5929354" cy="197645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682020" cy="681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14414" y="357166"/>
              <a:ext cx="1000132" cy="5000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57422" y="210901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Bahnschrift SemiCondensed" pitchFamily="34" charset="0"/>
              </a:rPr>
              <a:t>Проект «Инженерные классы»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1214422"/>
            <a:ext cx="86439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Проект прочно входит и в муниципальную систему образования  города Ярославля.</a:t>
            </a:r>
          </a:p>
          <a:p>
            <a:r>
              <a:rPr lang="ru-RU" sz="2400" dirty="0"/>
              <a:t>Проект будет реализован через: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Организацию профильной предметной деятельности.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Посредством организации внеурочной деятельности и дополнительного образования.</a:t>
            </a:r>
          </a:p>
          <a:p>
            <a:endParaRPr lang="ru-RU" sz="2400" dirty="0"/>
          </a:p>
        </p:txBody>
      </p:sp>
      <p:pic>
        <p:nvPicPr>
          <p:cNvPr id="2050" name="Picture 2" descr="D:\1\АРДУИНО\робо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000348"/>
            <a:ext cx="3857652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682020" cy="681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14414" y="357166"/>
              <a:ext cx="1000132" cy="5000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71670" y="-71462"/>
            <a:ext cx="6715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Bahnschrift SemiCondensed" pitchFamily="34" charset="0"/>
              </a:rPr>
              <a:t>Проект по направлению «Образовательная робототехника </a:t>
            </a:r>
            <a:r>
              <a:rPr lang="ru-RU" sz="3600" dirty="0" err="1">
                <a:solidFill>
                  <a:schemeClr val="tx2">
                    <a:lumMod val="75000"/>
                  </a:schemeClr>
                </a:solidFill>
                <a:latin typeface="Bahnschrift SemiCondensed" pitchFamily="34" charset="0"/>
              </a:rPr>
              <a:t>Arduino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Bahnschrift SemiCondensed" pitchFamily="34" charset="0"/>
              </a:rPr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1857364"/>
            <a:ext cx="86439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Это муниципальный инновационный проект по практике повышения профессиональных компетенций педагогических работников.  </a:t>
            </a:r>
          </a:p>
          <a:p>
            <a:r>
              <a:rPr lang="ru-RU" sz="2400" dirty="0"/>
              <a:t>Он объединяет усилия педагогических работников муниципальной системы города Ярославля и  учреждений дополнительного образования в качестве технологической поддержки и наставничества в направлении  «Образовательная робототехника </a:t>
            </a:r>
            <a:r>
              <a:rPr lang="ru-RU" sz="2400" dirty="0" err="1"/>
              <a:t>Arduino</a:t>
            </a:r>
            <a:r>
              <a:rPr lang="ru-RU" sz="2400" dirty="0"/>
              <a:t>».</a:t>
            </a:r>
          </a:p>
          <a:p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682020" cy="681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14414" y="357166"/>
              <a:ext cx="1000132" cy="5000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71670" y="-24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Bahnschrift SemiCondensed" pitchFamily="34" charset="0"/>
              </a:rPr>
              <a:t>Перечень нормативных документов: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1268760"/>
            <a:ext cx="864399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100" dirty="0"/>
              <a:t> </a:t>
            </a:r>
            <a:r>
              <a:rPr lang="ru-RU" sz="2100" b="1" dirty="0">
                <a:hlinkClick r:id="rId2"/>
              </a:rPr>
              <a:t>Указ Президента РФ от 7 мая 2024 года №309</a:t>
            </a:r>
            <a:r>
              <a:rPr lang="ru-RU" sz="2100" dirty="0">
                <a:hlinkClick r:id="rId2"/>
              </a:rPr>
              <a:t> </a:t>
            </a:r>
            <a:r>
              <a:rPr lang="ru-RU" sz="2100" b="1" dirty="0">
                <a:hlinkClick r:id="rId2"/>
              </a:rPr>
              <a:t>«О национальных целях и стратегических задачах развития Российской Федерации на период до 2030 года и на перспективу до 2036 года»</a:t>
            </a:r>
            <a:endParaRPr lang="ru-RU" sz="2100" dirty="0"/>
          </a:p>
          <a:p>
            <a:pPr lvl="0">
              <a:buFont typeface="Arial" pitchFamily="34" charset="0"/>
              <a:buChar char="•"/>
            </a:pPr>
            <a:r>
              <a:rPr lang="ru-RU" sz="2100" dirty="0"/>
              <a:t>Указ Президента РФ от 7 июля 2018г. № 204  «О национальных целях и стратегических задачах развития Российской Федерации на период до 2024 года»;</a:t>
            </a:r>
          </a:p>
          <a:p>
            <a:pPr lvl="0">
              <a:buFont typeface="Arial" pitchFamily="34" charset="0"/>
              <a:buChar char="•"/>
            </a:pPr>
            <a:r>
              <a:rPr lang="ru-RU" sz="2100" dirty="0"/>
              <a:t> Указ Президента РФ от 1 декабря 2016г. № 642 «О Стратегии научно-технологического развития Российской Федерации» (с изменениями и дополнениями);</a:t>
            </a:r>
          </a:p>
          <a:p>
            <a:pPr lvl="0">
              <a:buFont typeface="Arial" pitchFamily="34" charset="0"/>
              <a:buChar char="•"/>
            </a:pPr>
            <a:r>
              <a:rPr lang="ru-RU" sz="2100" dirty="0"/>
              <a:t> Национальный проект «Образование» (утвержден президиумом Совета при Президенте Российской Федерации по стратегическому развитию и национальным проектам (протокол от 24.12.2018 № 16)- </a:t>
            </a:r>
            <a:r>
              <a:rPr lang="ru-RU" sz="2100" dirty="0">
                <a:hlinkClick r:id="rId3"/>
              </a:rPr>
              <a:t>https://edu.gov.ru/national-project</a:t>
            </a:r>
            <a:r>
              <a:rPr lang="ru-RU" sz="2100" dirty="0"/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sz="2100" dirty="0"/>
              <a:t> Государственная программа Российской Федерации «Развитие образования» (утверждена постановлением Правительства Российской Федерации от 26 декабря 2017 г. № 1642);</a:t>
            </a:r>
          </a:p>
          <a:p>
            <a:pPr lvl="0"/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682020" cy="681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14414" y="357166"/>
              <a:ext cx="1000132" cy="5000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71670" y="-24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Bahnschrift SemiCondensed" pitchFamily="34" charset="0"/>
              </a:rPr>
              <a:t>Перечень нормативных документов: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1464311"/>
            <a:ext cx="864399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/>
              <a:t> Концепция преподавания предметной области «Технология» в образовательных организациях Российской Федерации, реализующих основные общеобразовательные программы (разработана на основании поручения Президента Российской Федерации от 4 мая 2016 г.);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/>
              <a:t> Концепция развития дополнительного образования детей до 2030 года (утверждена распоряжением Правительством Российской Федерации от 31 марта 2022 г. № 678-р);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Приказ департамента образования мэрии города Ярославля № 01-05/667 от 19.07.2023 «Об утверждении перечня муниципальных проектов в муниципальной системе образования города Ярославля на 2023-2024 год».</a:t>
            </a:r>
          </a:p>
          <a:p>
            <a:pPr lvl="0">
              <a:buFont typeface="Arial" pitchFamily="34" charset="0"/>
              <a:buChar char="•"/>
            </a:pPr>
            <a:endParaRPr lang="ru-RU" sz="2400" dirty="0"/>
          </a:p>
          <a:p>
            <a:pPr lvl="0">
              <a:buFont typeface="Arial" pitchFamily="34" charset="0"/>
              <a:buChar char="•"/>
            </a:pPr>
            <a:endParaRPr lang="ru-RU" sz="2400" dirty="0"/>
          </a:p>
          <a:p>
            <a:pPr>
              <a:buFont typeface="Arial" pitchFamily="34" charset="0"/>
              <a:buChar char="•"/>
            </a:pPr>
            <a:endParaRPr lang="ru-RU" sz="2400" dirty="0"/>
          </a:p>
          <a:p>
            <a:pPr>
              <a:buFont typeface="Arial" pitchFamily="34" charset="0"/>
              <a:buChar char="•"/>
            </a:pPr>
            <a:endParaRPr lang="ru-RU" sz="24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682020" cy="681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14414" y="357166"/>
              <a:ext cx="1000132" cy="5000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714348" y="228599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ahnschrift SemiCondensed" pitchFamily="34" charset="0"/>
                <a:ea typeface="+mj-ea"/>
                <a:cs typeface="+mj-cs"/>
              </a:rPr>
              <a:t>Спасибо за внимание!</a:t>
            </a:r>
          </a:p>
        </p:txBody>
      </p:sp>
      <p:grpSp>
        <p:nvGrpSpPr>
          <p:cNvPr id="8" name="Группа 7"/>
          <p:cNvGrpSpPr/>
          <p:nvPr/>
        </p:nvGrpSpPr>
        <p:grpSpPr>
          <a:xfrm rot="10800000">
            <a:off x="6643702" y="5786454"/>
            <a:ext cx="2214546" cy="857217"/>
            <a:chOff x="0" y="0"/>
            <a:chExt cx="2214546" cy="85721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0"/>
              <a:ext cx="1682020" cy="681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214414" y="357166"/>
              <a:ext cx="1000132" cy="5000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0" y="0"/>
              <a:ext cx="1682020" cy="681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214414" y="357166"/>
              <a:ext cx="1000132" cy="5000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928794" y="71414"/>
            <a:ext cx="7215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Bahnschrift SemiCondensed" pitchFamily="34" charset="0"/>
              </a:rPr>
              <a:t>ПОЧЕМУ ТЕХНИЧЕСКОЕ ОБРАЗОВАНИЕ </a:t>
            </a:r>
          </a:p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Bahnschrift SemiCondensed" pitchFamily="34" charset="0"/>
              </a:rPr>
              <a:t>ЭТО ВАЖНО?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1500174"/>
            <a:ext cx="82868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современной жизни требуются подготовленные профессионалы, обладающие сформированными профессиональными компетенциями,  способные к комплексной исследовательской и проектной деятельности. </a:t>
            </a:r>
          </a:p>
          <a:p>
            <a:endParaRPr lang="ru-RU" dirty="0"/>
          </a:p>
        </p:txBody>
      </p:sp>
      <p:pic>
        <p:nvPicPr>
          <p:cNvPr id="1026" name="Picture 2" descr="D:\1\АРДУИНО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714620"/>
            <a:ext cx="4929222" cy="390112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682020" cy="681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14414" y="357166"/>
              <a:ext cx="1000132" cy="5000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5720" y="1357298"/>
            <a:ext cx="83582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Президент Российской Федерации </a:t>
            </a:r>
            <a:r>
              <a:rPr lang="ru-RU" sz="2400" dirty="0"/>
              <a:t>неоднократно отмечал необходимость того, «чтобы ребята со школьной скамьи получали навыки и компетенции, востребованные в эпоху бурных технологических перемен».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28794" y="71414"/>
            <a:ext cx="7215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Bahnschrift SemiCondensed" pitchFamily="34" charset="0"/>
              </a:rPr>
              <a:t>ПОЧЕМУ ТЕХНИЧЕСКОЕ ОБРАЗОВАНИЕ </a:t>
            </a:r>
          </a:p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Bahnschrift SemiCondensed" pitchFamily="34" charset="0"/>
              </a:rPr>
              <a:t>ЭТО ВАЖНО?</a:t>
            </a:r>
          </a:p>
        </p:txBody>
      </p:sp>
      <p:pic>
        <p:nvPicPr>
          <p:cNvPr id="1027" name="Picture 3" descr="D:\1\АРДУИНО\Путин 3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857496"/>
            <a:ext cx="4989513" cy="35321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682020" cy="681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14414" y="357166"/>
              <a:ext cx="1000132" cy="5000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57422" y="214290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Bahnschrift SemiCondensed" pitchFamily="34" charset="0"/>
              </a:rPr>
              <a:t>ОСНОВНАЯ ЦЕЛЬ КУРСА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159548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8580"/>
            <a:r>
              <a:rPr lang="ru-RU" sz="2400" b="1" dirty="0"/>
              <a:t>Основной целью </a:t>
            </a:r>
            <a:r>
              <a:rPr lang="ru-RU" sz="2400" dirty="0"/>
              <a:t>курса является  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повышение профессиональной компетентности педагогов образовательных организаций в сфере ИКТ по направлению образовательная робототехника </a:t>
            </a:r>
            <a:r>
              <a:rPr lang="ru-RU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Arduino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1" name="Picture 2" descr="D:\1\АРДУИНО\1613675419_48-p-fon-dlya-prezentatsii-tsel-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429000"/>
            <a:ext cx="3421623" cy="312733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0"/>
              <a:ext cx="1682020" cy="681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214414" y="357166"/>
              <a:ext cx="1000132" cy="5000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5720" y="1071546"/>
            <a:ext cx="85011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 программы «Образовательная робототехника на платформе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Arduino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связана с использованием принципиально новой возможности обучения робототехнике на платформе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Tinkercad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Педагогические работники приобретут компетенции в сфере ИКТ, необходимые для организации учебной и внеурочной деятельности с включением вопросов программирования, моделирования и конструирования роботов, а также для организации учебных проектов. 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357422" y="214290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Bahnschrift SemiCondensed" pitchFamily="34" charset="0"/>
              </a:rPr>
              <a:t>Актуальность курса</a:t>
            </a:r>
          </a:p>
        </p:txBody>
      </p:sp>
      <p:pic>
        <p:nvPicPr>
          <p:cNvPr id="12" name="Picture 4" descr="D:\1\АРДУИНО\мозг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829" y="3500438"/>
            <a:ext cx="4476749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682020" cy="681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14414" y="357166"/>
              <a:ext cx="1000132" cy="5000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00034" y="1357298"/>
            <a:ext cx="8248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Содержание  курса дублируется в электронном виде на платформе цифрового сервиса Online Test </a:t>
            </a:r>
            <a:r>
              <a:rPr lang="ru-RU" sz="2400" dirty="0" err="1"/>
              <a:t>Pad</a:t>
            </a:r>
            <a:r>
              <a:rPr lang="ru-RU" sz="2400" dirty="0"/>
              <a:t> и включает в себя обучающие тематические блоки авторских видео-лекций и методические рекомендации к ним. </a:t>
            </a:r>
          </a:p>
        </p:txBody>
      </p:sp>
      <p:pic>
        <p:nvPicPr>
          <p:cNvPr id="5123" name="Picture 3" descr="D:\1\АРДУИНО\тест п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256"/>
            <a:ext cx="8590647" cy="138113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682020" cy="681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14414" y="357166"/>
              <a:ext cx="1000132" cy="5000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57422" y="214290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Bahnschrift SemiCondensed" pitchFamily="34" charset="0"/>
              </a:rPr>
              <a:t>НОРМАТИВНЫЕ ДОКУМЕНТЫ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596" y="1214422"/>
            <a:ext cx="76438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 какие нормативные документы опирались разработчики? </a:t>
            </a:r>
          </a:p>
          <a:p>
            <a:r>
              <a:rPr lang="ru-RU" sz="2400" dirty="0"/>
              <a:t>Конечно это </a:t>
            </a:r>
            <a:r>
              <a:rPr lang="ru-RU" sz="2400" b="1" dirty="0"/>
              <a:t>документы, определяющие стратегические цели развития Российской Федерации</a:t>
            </a:r>
            <a:r>
              <a:rPr lang="ru-RU" sz="2400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Указ президента РФ «О национальных целях и стратегических задачах развития Российской Федерации на период до 2024 года»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/>
              <a:t>Указ Президента РФ от 7 мая 2024 года №309</a:t>
            </a:r>
            <a:r>
              <a:rPr lang="ru-RU" sz="2400" dirty="0"/>
              <a:t> </a:t>
            </a:r>
            <a:r>
              <a:rPr lang="ru-RU" sz="2400" b="1" dirty="0"/>
              <a:t>«О национальных целях и стратегических задачах развития Российской Федерации на период до 2030 года и на перспективу до 2036 года» </a:t>
            </a:r>
            <a:r>
              <a:rPr lang="ru-RU" sz="2400" dirty="0"/>
              <a:t> 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/>
              <a:t> </a:t>
            </a:r>
            <a:r>
              <a:rPr lang="ru-RU" sz="2400" b="1" dirty="0"/>
              <a:t>Прогноз научно-технологического </a:t>
            </a:r>
          </a:p>
          <a:p>
            <a:pPr algn="just"/>
            <a:r>
              <a:rPr lang="ru-RU" sz="2400" b="1" dirty="0"/>
              <a:t>развития Российской Федерации </a:t>
            </a:r>
          </a:p>
          <a:p>
            <a:pPr algn="just"/>
            <a:r>
              <a:rPr lang="ru-RU" sz="2400" b="1" dirty="0"/>
              <a:t>на период до 2030 года</a:t>
            </a:r>
          </a:p>
        </p:txBody>
      </p:sp>
      <p:pic>
        <p:nvPicPr>
          <p:cNvPr id="6147" name="Picture 3" descr="D:\1\АРДУИНО\д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515968"/>
            <a:ext cx="2342032" cy="234203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682020" cy="681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14414" y="357166"/>
              <a:ext cx="1000132" cy="5000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4282" y="1214422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Документы </a:t>
            </a:r>
            <a:r>
              <a:rPr lang="ru-RU" sz="2400" dirty="0"/>
              <a:t>декларируют развитие образования как важную стратегическую цель в процессе осуществления прорывного научно-технологического и социально-экономического развития Российской Федерации.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7422" y="214290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Bahnschrift SemiCondensed" pitchFamily="34" charset="0"/>
              </a:rPr>
              <a:t>НОРМАТИВНЫЕ ДОКУМЕНТЫ</a:t>
            </a:r>
          </a:p>
        </p:txBody>
      </p:sp>
      <p:pic>
        <p:nvPicPr>
          <p:cNvPr id="20483" name="Picture 3" descr="D:\1\АРДУИНО\укзани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714752"/>
            <a:ext cx="2789236" cy="278923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682020" cy="6818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214414" y="357166"/>
              <a:ext cx="1000132" cy="50005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85720" y="1357298"/>
            <a:ext cx="86439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Прогноз научно-технологического развития</a:t>
            </a:r>
            <a:r>
              <a:rPr lang="ru-RU" sz="2400" dirty="0"/>
              <a:t> </a:t>
            </a:r>
          </a:p>
          <a:p>
            <a:r>
              <a:rPr lang="ru-RU" sz="2400" dirty="0"/>
              <a:t>Российской Федерации </a:t>
            </a:r>
            <a:r>
              <a:rPr lang="ru-RU" sz="2400" b="1" dirty="0"/>
              <a:t>определяет перспективу развития </a:t>
            </a:r>
            <a:r>
              <a:rPr lang="ru-RU" sz="2400" dirty="0"/>
              <a:t>отечественного образования,  в том числе через: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«ресурсы для дистанционного образования, как в лекционном, так и в семинарском режиме;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err="1"/>
              <a:t>мультимедийные</a:t>
            </a:r>
            <a:r>
              <a:rPr lang="ru-RU" sz="2400" dirty="0"/>
              <a:t> средства поддержки очного обучения, адаптированные под современные форматы и требования;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ресурсы для обучения людей с ограниченными возможностями;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/>
              <a:t> информационные базы как </a:t>
            </a:r>
            <a:r>
              <a:rPr lang="ru-RU" sz="2400" dirty="0" err="1"/>
              <a:t>общеразвивающего</a:t>
            </a:r>
            <a:r>
              <a:rPr lang="ru-RU" sz="2400" dirty="0"/>
              <a:t>, так и узкопрофессионального профиля»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7422" y="214290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Bahnschrift SemiCondensed" pitchFamily="34" charset="0"/>
              </a:rPr>
              <a:t>НОРМАТИВНЫЕ ДОКУМЕНТЫ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432</Words>
  <Application>Microsoft Office PowerPoint</Application>
  <PresentationFormat>Экран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Актуальность курса. Нормативная база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видеоуроков  с Ардуино</dc:title>
  <dc:creator>Пользователь</dc:creator>
  <cp:lastModifiedBy>Березенкова Юлия</cp:lastModifiedBy>
  <cp:revision>55</cp:revision>
  <dcterms:modified xsi:type="dcterms:W3CDTF">2024-10-31T13:08:01Z</dcterms:modified>
</cp:coreProperties>
</file>