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7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6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9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66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5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9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6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8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83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4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1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B8C0-902E-462D-A06F-BAF835CFD0A7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C4A9D-8685-4A29-886E-65AB4C088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4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2847" y="1265315"/>
            <a:ext cx="3224750" cy="3249131"/>
          </a:xfrm>
        </p:spPr>
        <p:txBody>
          <a:bodyPr>
            <a:normAutofit/>
          </a:bodyPr>
          <a:lstStyle/>
          <a:p>
            <a:pPr algn="l"/>
            <a:r>
              <a:rPr lang="ru-RU" sz="4200" dirty="0"/>
              <a:t>Домик по мерке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514446"/>
            <a:ext cx="3744416" cy="107823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</a:pPr>
            <a:r>
              <a:rPr lang="ru-RU" sz="1100" dirty="0"/>
              <a:t>        </a:t>
            </a:r>
            <a:r>
              <a:rPr lang="ru-RU" sz="1400" dirty="0"/>
              <a:t>Объединение «Путешествие в бионику», МОУ ДО «ГЦТТ»,</a:t>
            </a:r>
          </a:p>
          <a:p>
            <a:pPr algn="l">
              <a:lnSpc>
                <a:spcPct val="90000"/>
              </a:lnSpc>
            </a:pPr>
            <a:r>
              <a:rPr lang="ru-RU" sz="1400" dirty="0"/>
              <a:t> г. Ярославль, педагог дополнительного образования Томашевич Т. </a:t>
            </a:r>
            <a:r>
              <a:rPr lang="ru-RU" sz="1400"/>
              <a:t>Г.,</a:t>
            </a:r>
            <a:endParaRPr lang="ru-RU" sz="1400" dirty="0"/>
          </a:p>
          <a:p>
            <a:pPr algn="l">
              <a:lnSpc>
                <a:spcPct val="90000"/>
              </a:lnSpc>
            </a:pPr>
            <a:r>
              <a:rPr lang="ru-RU" sz="1400" dirty="0"/>
              <a:t>ноябрь, 2021г.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Бабочка">
            <a:extLst>
              <a:ext uri="{FF2B5EF4-FFF2-40B4-BE49-F238E27FC236}">
                <a16:creationId xmlns:a16="http://schemas.microsoft.com/office/drawing/2014/main" id="{C765866A-E77D-45A5-98FD-1714AC3F9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D1130-DB62-438B-AC04-07D218DD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Бабочка-монарх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C7B8B1-12CE-424D-A4AC-B18D144FE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Бабочки радуют наши глаза!</a:t>
            </a:r>
          </a:p>
          <a:p>
            <a:r>
              <a:rPr lang="ru-RU" b="1" dirty="0">
                <a:solidFill>
                  <a:srgbClr val="FFC000"/>
                </a:solidFill>
              </a:rPr>
              <a:t> Дорогие обучающиеся!</a:t>
            </a:r>
          </a:p>
          <a:p>
            <a:r>
              <a:rPr lang="ru-RU" b="1" dirty="0">
                <a:solidFill>
                  <a:srgbClr val="FFC000"/>
                </a:solidFill>
              </a:rPr>
              <a:t> Вспомните нашу выставку фотографий «Бабочки» в начале учебного года. </a:t>
            </a:r>
          </a:p>
          <a:p>
            <a:r>
              <a:rPr lang="ru-RU" b="1" dirty="0">
                <a:solidFill>
                  <a:srgbClr val="92D050"/>
                </a:solidFill>
              </a:rPr>
              <a:t> Сегодня мы будем знакомиться с домиком по мерке.</a:t>
            </a:r>
          </a:p>
          <a:p>
            <a:r>
              <a:rPr lang="ru-RU" b="1" dirty="0">
                <a:solidFill>
                  <a:srgbClr val="00B0F0"/>
                </a:solidFill>
              </a:rPr>
              <a:t>Опять строительство! На это раз – бабочка-монарх!</a:t>
            </a:r>
          </a:p>
          <a:p>
            <a:r>
              <a:rPr lang="ru-RU" b="1" dirty="0">
                <a:solidFill>
                  <a:srgbClr val="FF0000"/>
                </a:solidFill>
              </a:rPr>
              <a:t>Эта бабочка знаменита тем, что способна мигрировать (перелетать) большими группами на огромные расстояния. В поисках  тепла монархи преодолевают тысячи километров!</a:t>
            </a:r>
          </a:p>
        </p:txBody>
      </p:sp>
    </p:spTree>
    <p:extLst>
      <p:ext uri="{BB962C8B-B14F-4D97-AF65-F5344CB8AC3E}">
        <p14:creationId xmlns:p14="http://schemas.microsoft.com/office/powerpoint/2010/main" val="273197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2BEF702-3561-47D4-8FD5-EEA834AC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46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3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B09AA-2F09-4E2C-A782-AE5A4FCD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ru-RU" dirty="0"/>
              <a:t>4 стадии</a:t>
            </a:r>
            <a:br>
              <a:rPr lang="ru-RU" dirty="0"/>
            </a:br>
            <a:r>
              <a:rPr lang="ru-RU" dirty="0"/>
              <a:t>развития:</a:t>
            </a:r>
          </a:p>
        </p:txBody>
      </p:sp>
      <p:pic>
        <p:nvPicPr>
          <p:cNvPr id="5" name="Picture 4" descr="Бабочка, появляющаяся из куколки">
            <a:extLst>
              <a:ext uri="{FF2B5EF4-FFF2-40B4-BE49-F238E27FC236}">
                <a16:creationId xmlns:a16="http://schemas.microsoft.com/office/drawing/2014/main" id="{E4DF9DFE-C4BA-4909-960A-B84B3F896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0" t="142" r="27395" b="2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0C6C3-B3FF-4627-A756-06DA111CA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 и у других бабочек, жизненный цикл монарха состоит из четырёх стадий:</a:t>
            </a:r>
          </a:p>
          <a:p>
            <a:r>
              <a:rPr lang="ru-RU" dirty="0"/>
              <a:t>Яйцо</a:t>
            </a:r>
          </a:p>
          <a:p>
            <a:r>
              <a:rPr lang="ru-RU" dirty="0"/>
              <a:t>Гусеница (личинка)</a:t>
            </a:r>
          </a:p>
          <a:p>
            <a:r>
              <a:rPr lang="ru-RU" dirty="0"/>
              <a:t>Куколка </a:t>
            </a:r>
          </a:p>
          <a:p>
            <a:r>
              <a:rPr lang="ru-RU" dirty="0"/>
              <a:t>Бабочка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Куколка представляет собой домик-кокон, внутри которого происходит поразительное </a:t>
            </a:r>
            <a:r>
              <a:rPr lang="ru-RU" sz="3200" b="1" dirty="0">
                <a:solidFill>
                  <a:srgbClr val="C00000"/>
                </a:solidFill>
              </a:rPr>
              <a:t>превращение!</a:t>
            </a:r>
          </a:p>
        </p:txBody>
      </p:sp>
    </p:spTree>
    <p:extLst>
      <p:ext uri="{BB962C8B-B14F-4D97-AF65-F5344CB8AC3E}">
        <p14:creationId xmlns:p14="http://schemas.microsoft.com/office/powerpoint/2010/main" val="7724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8467"/>
            <a:ext cx="4495777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10E6A-DE1E-4070-8B8C-ACC1F5583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292" y="609600"/>
            <a:ext cx="3384742" cy="2227730"/>
          </a:xfrm>
        </p:spPr>
        <p:txBody>
          <a:bodyPr anchor="ctr"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Строительные материалы:</a:t>
            </a:r>
          </a:p>
        </p:txBody>
      </p:sp>
      <p:pic>
        <p:nvPicPr>
          <p:cNvPr id="27" name="Graphic 6" descr="Tanabata Tree">
            <a:extLst>
              <a:ext uri="{FF2B5EF4-FFF2-40B4-BE49-F238E27FC236}">
                <a16:creationId xmlns:a16="http://schemas.microsoft.com/office/drawing/2014/main" id="{4DC5AEFB-139E-490C-8569-F45B0BFE9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938" y="2027159"/>
            <a:ext cx="2892580" cy="28925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5B38B90-72BC-4A48-98FC-962EEFF7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293" y="2837329"/>
            <a:ext cx="3384741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700" b="1">
                <a:solidFill>
                  <a:srgbClr val="FFFFFF"/>
                </a:solidFill>
              </a:rPr>
              <a:t>Крепкая ветка,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FFFFFF"/>
                </a:solidFill>
              </a:rPr>
              <a:t>на которой закрепляется кокон. Ветка должна быть прикрыта окружающей листвой.</a:t>
            </a:r>
          </a:p>
          <a:p>
            <a:pPr>
              <a:lnSpc>
                <a:spcPct val="90000"/>
              </a:lnSpc>
            </a:pPr>
            <a:r>
              <a:rPr lang="ru-RU" sz="1700" b="1">
                <a:solidFill>
                  <a:srgbClr val="FFFFFF"/>
                </a:solidFill>
              </a:rPr>
              <a:t>Нити липкого шёлка</a:t>
            </a:r>
            <a:r>
              <a:rPr lang="ru-RU" sz="1700">
                <a:solidFill>
                  <a:srgbClr val="FFFFFF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FFFFFF"/>
                </a:solidFill>
              </a:rPr>
              <a:t> которыми кокон приклеивается к ветке.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FFFFFF"/>
                </a:solidFill>
              </a:rPr>
              <a:t>Хитин </a:t>
            </a:r>
          </a:p>
          <a:p>
            <a:pPr>
              <a:lnSpc>
                <a:spcPct val="90000"/>
              </a:lnSpc>
            </a:pPr>
            <a:r>
              <a:rPr lang="ru-RU" sz="1700">
                <a:solidFill>
                  <a:srgbClr val="FFFFFF"/>
                </a:solidFill>
              </a:rPr>
              <a:t>для создания оболочки кокона.</a:t>
            </a:r>
          </a:p>
        </p:txBody>
      </p:sp>
    </p:spTree>
    <p:extLst>
      <p:ext uri="{BB962C8B-B14F-4D97-AF65-F5344CB8AC3E}">
        <p14:creationId xmlns:p14="http://schemas.microsoft.com/office/powerpoint/2010/main" val="17539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EB520-7F6A-4948-ADA2-DFEEA029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Как это строится?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5A4DB-D7AC-4491-971A-4B49F7B32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Выбор места:</a:t>
            </a:r>
          </a:p>
          <a:p>
            <a:r>
              <a:rPr lang="ru-RU" dirty="0"/>
              <a:t>Гусеница выбирает ветку на том дереве, где она кормится и приклеивается к ней задним концом с помощью липкого шёлка, который сама выделяет.</a:t>
            </a:r>
          </a:p>
          <a:p>
            <a:r>
              <a:rPr lang="ru-RU" dirty="0"/>
              <a:t>Она очень прожорлива и быстро растёт, увеличиваясь в </a:t>
            </a:r>
            <a:r>
              <a:rPr lang="ru-RU"/>
              <a:t>2000 раз. </a:t>
            </a:r>
            <a:r>
              <a:rPr lang="ru-RU" dirty="0"/>
              <a:t>За это время линяет пять раз.</a:t>
            </a:r>
          </a:p>
          <a:p>
            <a:r>
              <a:rPr lang="ru-RU" b="1" dirty="0">
                <a:solidFill>
                  <a:srgbClr val="00B050"/>
                </a:solidFill>
              </a:rPr>
              <a:t>Твёрдый кокон:</a:t>
            </a:r>
          </a:p>
          <a:p>
            <a:r>
              <a:rPr lang="ru-RU" dirty="0"/>
              <a:t>Вокруг застывшей гусеницы образуется кокон из хитина – того самого вещества, из которого состоят панцири насекомых.</a:t>
            </a:r>
          </a:p>
          <a:p>
            <a:r>
              <a:rPr lang="ru-RU" dirty="0">
                <a:solidFill>
                  <a:srgbClr val="00B050"/>
                </a:solidFill>
              </a:rPr>
              <a:t>Пора в полёт: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/>
              <a:t>внутри кокона гусеница превращается в бабочку. Бабочка разрывает оболочку кокона и расправляет свои красивые крылья.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56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DE64E-5B22-4F8C-9C9B-A87915625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Строительство кокона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95DBF-6AA8-470D-B258-E5BD3DD11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Домик по мерке (кокон) строится для того, чтобы ничто не мешало куколке превращаться в бабочку. На превращение уходит от 8 до 13 дней, а зимой бывает и дольше – куколка «ждёт», когда снаружи потеплеет.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 Кокон в виде плотной капсулы прикреплён к ветке среди листвы. Сначала оболочка кокона имеет зелёный цвет, а потом становится почти прозрачной, так что сквозь неё можно увидеть окраску формирующейся бабочки.</a:t>
            </a:r>
          </a:p>
        </p:txBody>
      </p:sp>
    </p:spTree>
    <p:extLst>
      <p:ext uri="{BB962C8B-B14F-4D97-AF65-F5344CB8AC3E}">
        <p14:creationId xmlns:p14="http://schemas.microsoft.com/office/powerpoint/2010/main" val="38494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520F1-662A-4E4B-AFE8-01CFBAF8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Э</a:t>
            </a:r>
            <a:r>
              <a:rPr lang="ru-RU" sz="4800" dirty="0"/>
              <a:t>ТО  ИНТЕРЕСНО!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9C608-49EA-4B77-A475-71ED1E794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Обычно  монарх живёт 4-5 недель, но во время миграции продолжительность его жизни увеличивается до 7-8 месяцев. Это намного больше, чем у других бабочек!</a:t>
            </a:r>
          </a:p>
        </p:txBody>
      </p:sp>
    </p:spTree>
    <p:extLst>
      <p:ext uri="{BB962C8B-B14F-4D97-AF65-F5344CB8AC3E}">
        <p14:creationId xmlns:p14="http://schemas.microsoft.com/office/powerpoint/2010/main" val="42342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07DCA-83B1-49A6-BCAD-45FCA159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Когда бабочка выбирается из кокона, крылья у неё маленькие и сморщенные. </a:t>
            </a:r>
            <a:br>
              <a:rPr lang="ru-RU" sz="2000" dirty="0"/>
            </a:br>
            <a:r>
              <a:rPr lang="ru-RU" sz="2000" dirty="0"/>
              <a:t>Постепенно они расправляются и становятся гладкими.</a:t>
            </a:r>
            <a:br>
              <a:rPr lang="ru-RU" sz="2000" dirty="0"/>
            </a:br>
            <a:r>
              <a:rPr lang="ru-RU" sz="2000" dirty="0"/>
              <a:t> </a:t>
            </a:r>
            <a:r>
              <a:rPr lang="ru-RU" b="1" dirty="0"/>
              <a:t>Пора в полёт!</a:t>
            </a:r>
          </a:p>
        </p:txBody>
      </p:sp>
      <p:pic>
        <p:nvPicPr>
          <p:cNvPr id="5" name="Объект 4" descr="Изображение выглядит как растение, насекомое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5DA2DBC2-89BF-42A9-A875-710034876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91" y="2160588"/>
            <a:ext cx="5824430" cy="3881437"/>
          </a:xfrm>
        </p:spPr>
      </p:pic>
    </p:spTree>
    <p:extLst>
      <p:ext uri="{BB962C8B-B14F-4D97-AF65-F5344CB8AC3E}">
        <p14:creationId xmlns:p14="http://schemas.microsoft.com/office/powerpoint/2010/main" val="102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401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Домик по мерке</vt:lpstr>
      <vt:lpstr>Бабочка-монарх</vt:lpstr>
      <vt:lpstr>Презентация PowerPoint</vt:lpstr>
      <vt:lpstr>4 стадии развития:</vt:lpstr>
      <vt:lpstr>Строительные материалы:</vt:lpstr>
      <vt:lpstr>Как это строится?</vt:lpstr>
      <vt:lpstr>Строительство кокона</vt:lpstr>
      <vt:lpstr>ЭТО  ИНТЕРЕСНО!</vt:lpstr>
      <vt:lpstr>Когда бабочка выбирается из кокона, крылья у неё маленькие и сморщенные.  Постепенно они расправляются и становятся гладкими.  Пора в полёт!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Сергей Томашевич</cp:lastModifiedBy>
  <cp:revision>31</cp:revision>
  <dcterms:created xsi:type="dcterms:W3CDTF">2006-12-31T22:38:51Z</dcterms:created>
  <dcterms:modified xsi:type="dcterms:W3CDTF">2021-10-29T12:23:42Z</dcterms:modified>
</cp:coreProperties>
</file>