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4" r:id="rId5"/>
    <p:sldId id="258" r:id="rId6"/>
    <p:sldId id="271" r:id="rId7"/>
    <p:sldId id="259" r:id="rId8"/>
    <p:sldId id="272" r:id="rId9"/>
    <p:sldId id="263" r:id="rId10"/>
    <p:sldId id="261" r:id="rId11"/>
    <p:sldId id="262" r:id="rId12"/>
    <p:sldId id="260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E483887-ABFE-4A1A-822B-39B439F17C6C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B9EC679-121F-4D36-8319-4FB3B40F7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3887-ABFE-4A1A-822B-39B439F17C6C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C679-121F-4D36-8319-4FB3B40F7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3887-ABFE-4A1A-822B-39B439F17C6C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C679-121F-4D36-8319-4FB3B40F7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E483887-ABFE-4A1A-822B-39B439F17C6C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C679-121F-4D36-8319-4FB3B40F7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E483887-ABFE-4A1A-822B-39B439F17C6C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B9EC679-121F-4D36-8319-4FB3B40F7A6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E483887-ABFE-4A1A-822B-39B439F17C6C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B9EC679-121F-4D36-8319-4FB3B40F7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E483887-ABFE-4A1A-822B-39B439F17C6C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B9EC679-121F-4D36-8319-4FB3B40F7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3887-ABFE-4A1A-822B-39B439F17C6C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C679-121F-4D36-8319-4FB3B40F7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E483887-ABFE-4A1A-822B-39B439F17C6C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B9EC679-121F-4D36-8319-4FB3B40F7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E483887-ABFE-4A1A-822B-39B439F17C6C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B9EC679-121F-4D36-8319-4FB3B40F7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E483887-ABFE-4A1A-822B-39B439F17C6C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B9EC679-121F-4D36-8319-4FB3B40F7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E483887-ABFE-4A1A-822B-39B439F17C6C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B9EC679-121F-4D36-8319-4FB3B40F7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tanyatoma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Объединение </a:t>
            </a:r>
            <a:br>
              <a:rPr lang="ru-RU" dirty="0"/>
            </a:br>
            <a:r>
              <a:rPr lang="ru-RU" dirty="0"/>
              <a:t>«Мир шахмат»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Презентацию составила Томашевич Татьяна </a:t>
            </a:r>
            <a:r>
              <a:rPr lang="ru-RU" dirty="0" err="1"/>
              <a:t>Гарриевна</a:t>
            </a:r>
            <a:r>
              <a:rPr lang="ru-RU" dirty="0"/>
              <a:t>, МОУ ДО «ГЦТТ», Ярославль, 1ноября, 2021г.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Шахматная игра – главным </a:t>
            </a:r>
            <a:r>
              <a:rPr lang="ru-RU"/>
              <a:t>образом спорт!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«Шахматы – моя жизнь. Но моя жизнь – это не только шахматы…»</a:t>
            </a:r>
          </a:p>
          <a:p>
            <a:r>
              <a:rPr lang="ru-RU" dirty="0">
                <a:solidFill>
                  <a:srgbClr val="FFFF00"/>
                </a:solidFill>
              </a:rPr>
              <a:t>Как Вы понимаете слова, сказанные Анатолием Карповым?</a:t>
            </a:r>
          </a:p>
          <a:p>
            <a:r>
              <a:rPr lang="ru-RU" dirty="0"/>
              <a:t>В 18 лет он стал чемпионом мира среди юношей, в через год – гроссмейстером, ещё через год с блеском выступал на самых представительных международных турнирах.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Это важно!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Конечный результат каждой шахматной партии, как бы она не проводилась, укладывается всего в трёх цифровых измерениях: 1,1</a:t>
            </a:r>
            <a:r>
              <a:rPr lang="en-US" dirty="0"/>
              <a:t>/2</a:t>
            </a:r>
            <a:r>
              <a:rPr lang="ru-RU" dirty="0"/>
              <a:t>, 0  (победа, ничья и поражение).</a:t>
            </a:r>
          </a:p>
          <a:p>
            <a:r>
              <a:rPr lang="ru-RU" dirty="0"/>
              <a:t>Но цифры не могут оставаться без наполнения, их всегда сопровождает рассказ о ходе партии с помощью записей. Мы начали знакомство с этой темой.</a:t>
            </a:r>
            <a:r>
              <a:rPr lang="en-US" dirty="0"/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 9 партия</a:t>
            </a:r>
            <a:r>
              <a:rPr lang="en-US" dirty="0"/>
              <a:t> </a:t>
            </a:r>
            <a:r>
              <a:rPr lang="ru-RU" dirty="0"/>
              <a:t>полуфинала,</a:t>
            </a:r>
            <a:br>
              <a:rPr lang="ru-RU" dirty="0"/>
            </a:br>
            <a:r>
              <a:rPr lang="ru-RU" dirty="0"/>
              <a:t> 1974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Давайте вспомним одну партию игры за матч претендентов (полуфинал) между Карповым и Спасским. </a:t>
            </a:r>
          </a:p>
          <a:p>
            <a:r>
              <a:rPr lang="ru-RU" dirty="0"/>
              <a:t>Любимый ход Карпова 1. </a:t>
            </a:r>
            <a:r>
              <a:rPr lang="en-US" dirty="0"/>
              <a:t>e2-e4</a:t>
            </a:r>
          </a:p>
          <a:p>
            <a:r>
              <a:rPr lang="en-US" dirty="0"/>
              <a:t> </a:t>
            </a:r>
            <a:r>
              <a:rPr lang="ru-RU" dirty="0"/>
              <a:t>Ответный ход Спасского </a:t>
            </a:r>
            <a:r>
              <a:rPr lang="en-US" dirty="0"/>
              <a:t>c7-c5</a:t>
            </a:r>
            <a:endParaRPr lang="ru-RU" dirty="0"/>
          </a:p>
          <a:p>
            <a:r>
              <a:rPr lang="ru-RU" dirty="0"/>
              <a:t>Ход белых 2. К</a:t>
            </a:r>
            <a:r>
              <a:rPr lang="en-US" dirty="0"/>
              <a:t>g1- f3</a:t>
            </a:r>
            <a:endParaRPr lang="ru-RU" dirty="0"/>
          </a:p>
          <a:p>
            <a:r>
              <a:rPr lang="ru-RU" dirty="0"/>
              <a:t>Ответный ход Спасского </a:t>
            </a:r>
            <a:r>
              <a:rPr lang="en-US" dirty="0"/>
              <a:t>e7-e6</a:t>
            </a:r>
            <a:r>
              <a:rPr lang="ru-RU" dirty="0"/>
              <a:t>…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ru-RU" dirty="0"/>
              <a:t>3 ход. На шахматной доске материальное равенство.</a:t>
            </a:r>
            <a:r>
              <a:rPr lang="en-US" dirty="0"/>
              <a:t> </a:t>
            </a:r>
            <a:r>
              <a:rPr lang="ru-RU" dirty="0"/>
              <a:t>Рассмотрите внимательно.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562799-8813-4EDB-8163-8E304C573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27" y="1882775"/>
            <a:ext cx="4653146" cy="4572000"/>
          </a:xfr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Чёрный король вроде бы избежал </a:t>
            </a:r>
            <a:r>
              <a:rPr lang="ru-RU" sz="3600"/>
              <a:t>непосредственных угроз.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Но позиция Спасского ухудшается с каждым ходом. </a:t>
            </a:r>
          </a:p>
          <a:p>
            <a:r>
              <a:rPr lang="ru-RU" dirty="0"/>
              <a:t>Дело в том, что  фигуры чёрных разобщены и не могут прийти на помощь друг другу.</a:t>
            </a:r>
          </a:p>
          <a:p>
            <a:r>
              <a:rPr lang="ru-RU" dirty="0"/>
              <a:t>Смотрите следующие фото внимательно!</a:t>
            </a: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Фотографии позиций фигур</a:t>
            </a:r>
          </a:p>
        </p:txBody>
      </p:sp>
      <p:pic>
        <p:nvPicPr>
          <p:cNvPr id="6" name="Объект 5" descr="Изображение выглядит как шахматная фигура, контрольное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0A4B009E-852D-4CFD-A264-758140D71E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9219"/>
            <a:ext cx="4038600" cy="2692400"/>
          </a:xfrm>
        </p:spPr>
      </p:pic>
      <p:pic>
        <p:nvPicPr>
          <p:cNvPr id="8" name="Объект 7" descr="Изображение выглядит как шахматная фигура, другой, контрольное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0B889673-EC72-41DA-A74E-E786C04453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39219"/>
            <a:ext cx="4038600" cy="2692400"/>
          </a:xfr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Завершите, пожалуйста,  эту игру!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Сейчас, например, нельзя защитить седьмую горизонталь, потому что под ударом  слон на </a:t>
            </a:r>
            <a:r>
              <a:rPr lang="en-US" dirty="0"/>
              <a:t>d8</a:t>
            </a:r>
            <a:r>
              <a:rPr lang="ru-RU" dirty="0"/>
              <a:t>.</a:t>
            </a:r>
          </a:p>
          <a:p>
            <a:r>
              <a:rPr lang="ru-RU" dirty="0"/>
              <a:t> Расставьте фигуры в соответствии с фотографиями.  Доиграйте партию. Присылайте  </a:t>
            </a:r>
            <a:r>
              <a:rPr lang="ru-RU"/>
              <a:t>свои варианты на </a:t>
            </a:r>
            <a:r>
              <a:rPr lang="ru-RU" dirty="0"/>
              <a:t>адрес электронной почты:</a:t>
            </a:r>
          </a:p>
          <a:p>
            <a:r>
              <a:rPr lang="en-US" dirty="0">
                <a:hlinkClick r:id="rId2"/>
              </a:rPr>
              <a:t>tanyatoma@yandex.ru</a:t>
            </a:r>
            <a:endParaRPr lang="en-US" dirty="0"/>
          </a:p>
          <a:p>
            <a:r>
              <a:rPr lang="en-US" dirty="0"/>
              <a:t> </a:t>
            </a:r>
            <a:r>
              <a:rPr lang="ru-RU" dirty="0"/>
              <a:t>Удачи и до следующей встречи!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3600" dirty="0"/>
              <a:t>Дорогие обучающиеся!</a:t>
            </a:r>
            <a:br>
              <a:rPr lang="ru-RU" sz="3600" dirty="0"/>
            </a:br>
            <a:r>
              <a:rPr lang="ru-RU" sz="3600" dirty="0"/>
              <a:t>Прочитайте моё первое стихотворное задание: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>
                <a:solidFill>
                  <a:srgbClr val="00B050"/>
                </a:solidFill>
              </a:rPr>
              <a:t>АТЫ</a:t>
            </a:r>
            <a:r>
              <a:rPr lang="ru-RU" dirty="0" err="1"/>
              <a:t>-баты</a:t>
            </a:r>
            <a:r>
              <a:rPr lang="ru-RU" dirty="0"/>
              <a:t>!» – шли солдаты!</a:t>
            </a:r>
          </a:p>
          <a:p>
            <a:r>
              <a:rPr lang="ru-RU" dirty="0"/>
              <a:t>«</a:t>
            </a:r>
            <a:r>
              <a:rPr lang="ru-RU" dirty="0">
                <a:solidFill>
                  <a:srgbClr val="00B050"/>
                </a:solidFill>
              </a:rPr>
              <a:t>ХМ</a:t>
            </a:r>
            <a:r>
              <a:rPr lang="ru-RU" dirty="0"/>
              <a:t>!» – сказал в ответ юнец.</a:t>
            </a:r>
          </a:p>
          <a:p>
            <a:r>
              <a:rPr lang="ru-RU" dirty="0"/>
              <a:t>«</a:t>
            </a:r>
            <a:r>
              <a:rPr lang="ru-RU" dirty="0">
                <a:solidFill>
                  <a:srgbClr val="00B050"/>
                </a:solidFill>
              </a:rPr>
              <a:t>ША</a:t>
            </a:r>
            <a:r>
              <a:rPr lang="ru-RU" dirty="0"/>
              <a:t>» – мы букву называем –</a:t>
            </a:r>
          </a:p>
          <a:p>
            <a:r>
              <a:rPr lang="ru-RU" dirty="0"/>
              <a:t> Вот заданию конец.</a:t>
            </a:r>
          </a:p>
          <a:p>
            <a:r>
              <a:rPr lang="ru-RU" dirty="0"/>
              <a:t> Разберитесь по порядку,</a:t>
            </a:r>
          </a:p>
          <a:p>
            <a:r>
              <a:rPr lang="ru-RU" dirty="0"/>
              <a:t>Разложите всё подряд,</a:t>
            </a:r>
          </a:p>
          <a:p>
            <a:r>
              <a:rPr lang="ru-RU" dirty="0"/>
              <a:t>И в логические игры</a:t>
            </a:r>
          </a:p>
          <a:p>
            <a:r>
              <a:rPr lang="ru-RU" dirty="0"/>
              <a:t> Позовём играть ребят!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Перевёртыши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Только «</a:t>
            </a:r>
            <a:r>
              <a:rPr lang="ru-RU" sz="4000" dirty="0">
                <a:solidFill>
                  <a:srgbClr val="00B050"/>
                </a:solidFill>
              </a:rPr>
              <a:t>ША</a:t>
            </a:r>
            <a:r>
              <a:rPr lang="ru-RU" sz="4000" dirty="0"/>
              <a:t>» в начало слова</a:t>
            </a:r>
          </a:p>
          <a:p>
            <a:r>
              <a:rPr lang="ru-RU" sz="4000" dirty="0"/>
              <a:t>Вы поставьте в этот раз. </a:t>
            </a:r>
          </a:p>
          <a:p>
            <a:r>
              <a:rPr lang="ru-RU" sz="4000" dirty="0"/>
              <a:t>В перевёртышах задача </a:t>
            </a:r>
          </a:p>
          <a:p>
            <a:r>
              <a:rPr lang="ru-RU" sz="4000" dirty="0"/>
              <a:t>Разрешилась и у вас!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Угадайте! 7 клеток – 7 букв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3143248"/>
          <a:ext cx="8229599" cy="1331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19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300" dirty="0"/>
              <a:t>Конечно, это слово </a:t>
            </a:r>
            <a:r>
              <a:rPr lang="ru-RU" sz="2300" dirty="0">
                <a:solidFill>
                  <a:srgbClr val="FFFF00"/>
                </a:solidFill>
              </a:rPr>
              <a:t>ШАХМАТЫ</a:t>
            </a:r>
            <a:r>
              <a:rPr lang="ru-RU" sz="2300" dirty="0"/>
              <a:t>!</a:t>
            </a:r>
            <a:br>
              <a:rPr lang="ru-RU" sz="2300" dirty="0"/>
            </a:br>
            <a:r>
              <a:rPr lang="ru-RU" sz="2300" dirty="0"/>
              <a:t>А теперь перед Вами </a:t>
            </a:r>
            <a:r>
              <a:rPr lang="ru-RU" sz="2300" dirty="0">
                <a:solidFill>
                  <a:srgbClr val="FFFF00"/>
                </a:solidFill>
              </a:rPr>
              <a:t>копии фотографий чемпиона мира по шахматам.</a:t>
            </a:r>
            <a:br>
              <a:rPr lang="ru-RU" sz="2300" dirty="0">
                <a:solidFill>
                  <a:srgbClr val="FFFF00"/>
                </a:solidFill>
              </a:rPr>
            </a:br>
            <a:r>
              <a:rPr lang="ru-RU" sz="2300" dirty="0">
                <a:solidFill>
                  <a:srgbClr val="FFFF00"/>
                </a:solidFill>
              </a:rPr>
              <a:t> Кто на них?</a:t>
            </a:r>
          </a:p>
        </p:txBody>
      </p:sp>
      <p:pic>
        <p:nvPicPr>
          <p:cNvPr id="6" name="Объект 5" descr="Изображение выглядит как текст, человек, газет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B35CD463-10E3-4EC7-B47F-B51CE9461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1" r="1" b="29792"/>
          <a:stretch/>
        </p:blipFill>
        <p:spPr>
          <a:xfrm>
            <a:off x="457200" y="1882808"/>
            <a:ext cx="8229600" cy="4572000"/>
          </a:xfr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4712EFA-4BF4-4D90-A4C2-B397E8A59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/>
            <a:r>
              <a:rPr lang="ru-RU" dirty="0"/>
              <a:t>Не знаете?</a:t>
            </a:r>
            <a:br>
              <a:rPr lang="ru-RU" dirty="0"/>
            </a:br>
            <a:r>
              <a:rPr lang="ru-RU" dirty="0"/>
              <a:t>Или Вы прочитали?</a:t>
            </a:r>
            <a:endParaRPr lang="en-US" dirty="0"/>
          </a:p>
        </p:txBody>
      </p:sp>
      <p:pic>
        <p:nvPicPr>
          <p:cNvPr id="5" name="Объект 4" descr="Изображение выглядит как текст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2A4C7B3C-5B57-4AB9-8027-52E5FC467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35" y="1882808"/>
            <a:ext cx="286893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422647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Это </a:t>
            </a:r>
            <a:r>
              <a:rPr lang="ru-RU" sz="3600" dirty="0">
                <a:solidFill>
                  <a:srgbClr val="FFFF00"/>
                </a:solidFill>
              </a:rPr>
              <a:t>Анатолий Евгеньевич Карпов</a:t>
            </a:r>
            <a:r>
              <a:rPr lang="ru-RU" sz="3600" dirty="0"/>
              <a:t>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В книге </a:t>
            </a:r>
            <a:r>
              <a:rPr lang="ru-RU" b="1" dirty="0">
                <a:solidFill>
                  <a:srgbClr val="FFFF00"/>
                </a:solidFill>
              </a:rPr>
              <a:t>«Девятая вертикаль»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/>
              <a:t>которую демонстрировали уже Вам  во время занятий, чемпион мира рассказывает о себе, своих учителях, друзьях, о восхождении на вершину шахматного олимпа, о больших и малых шахматных баталиях, в которых он принимал участие.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Желаем и Вам достижений в спортивной игре!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33D8859-BD10-4FFA-98D9-9BE730C4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/>
          <a:lstStyle/>
          <a:p>
            <a:r>
              <a:rPr lang="ru-RU" dirty="0"/>
              <a:t>1966 год</a:t>
            </a:r>
            <a:endParaRPr lang="en-US" dirty="0"/>
          </a:p>
        </p:txBody>
      </p:sp>
      <p:pic>
        <p:nvPicPr>
          <p:cNvPr id="5" name="Объект 4" descr="Изображение выглядит как текст, человек, старый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7F7AD516-0F99-4A1F-AADE-5234E8529A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63" b="6605"/>
          <a:stretch/>
        </p:blipFill>
        <p:spPr>
          <a:xfrm>
            <a:off x="1138237" y="373966"/>
            <a:ext cx="7333488" cy="5486400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48212C6-B59C-41FB-9F63-A0419F6AB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</p:spPr>
        <p:txBody>
          <a:bodyPr/>
          <a:lstStyle/>
          <a:p>
            <a:pPr algn="ctr"/>
            <a:r>
              <a:rPr lang="ru-RU" dirty="0"/>
              <a:t>Члены сборной команды школьников РСФСР – Геннадий Тимошенко, Анатолий </a:t>
            </a:r>
            <a:r>
              <a:rPr lang="ru-RU" dirty="0" err="1"/>
              <a:t>Карпов,Юрий</a:t>
            </a:r>
            <a:r>
              <a:rPr lang="ru-RU" dirty="0"/>
              <a:t> Балашов.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6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чемпионе мира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Первые шахматные партии были сыграны Анатолием Карповым в детской секции Дворца металлургов города Златоуста Челябинской области. </a:t>
            </a:r>
          </a:p>
          <a:p>
            <a:r>
              <a:rPr lang="ru-RU" dirty="0"/>
              <a:t>Карпов не любит играть на ничью. «Противника надо победить, и я к этому стремлюсь».</a:t>
            </a: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99</TotalTime>
  <Words>531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Century Gothic</vt:lpstr>
      <vt:lpstr>Verdana</vt:lpstr>
      <vt:lpstr>Wingdings 2</vt:lpstr>
      <vt:lpstr>Яркая</vt:lpstr>
      <vt:lpstr>Объединение  «Мир шахмат»</vt:lpstr>
      <vt:lpstr> Дорогие обучающиеся! Прочитайте моё первое стихотворное задание:</vt:lpstr>
      <vt:lpstr>Перевёртыши</vt:lpstr>
      <vt:lpstr>Угадайте! 7 клеток – 7 букв</vt:lpstr>
      <vt:lpstr>Конечно, это слово ШАХМАТЫ! А теперь перед Вами копии фотографий чемпиона мира по шахматам.  Кто на них?</vt:lpstr>
      <vt:lpstr>Не знаете? Или Вы прочитали?</vt:lpstr>
      <vt:lpstr>Это Анатолий Евгеньевич Карпов!</vt:lpstr>
      <vt:lpstr>1966 год</vt:lpstr>
      <vt:lpstr>О чемпионе мира</vt:lpstr>
      <vt:lpstr>Шахматная игра – главным образом спорт!</vt:lpstr>
      <vt:lpstr>Это важно!</vt:lpstr>
      <vt:lpstr> 9 партия полуфинала,  1974 год</vt:lpstr>
      <vt:lpstr>33 ход. На шахматной доске материальное равенство. Рассмотрите внимательно.</vt:lpstr>
      <vt:lpstr>Чёрный король вроде бы избежал непосредственных угроз.</vt:lpstr>
      <vt:lpstr>Фотографии позиций фигур</vt:lpstr>
      <vt:lpstr>Завершите, пожалуйста,  эту игру!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Объединение  «Мир шахмат»</dc:title>
  <dc:creator>User</dc:creator>
  <cp:lastModifiedBy>Сергей Томашевич</cp:lastModifiedBy>
  <cp:revision>25</cp:revision>
  <dcterms:created xsi:type="dcterms:W3CDTF">2021-10-27T08:36:14Z</dcterms:created>
  <dcterms:modified xsi:type="dcterms:W3CDTF">2021-10-27T16:57:30Z</dcterms:modified>
</cp:coreProperties>
</file>