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6" r:id="rId3"/>
    <p:sldId id="265" r:id="rId4"/>
    <p:sldId id="268" r:id="rId5"/>
    <p:sldId id="260" r:id="rId6"/>
    <p:sldId id="267" r:id="rId7"/>
    <p:sldId id="275" r:id="rId8"/>
    <p:sldId id="279" r:id="rId9"/>
    <p:sldId id="277" r:id="rId10"/>
    <p:sldId id="283" r:id="rId11"/>
    <p:sldId id="278" r:id="rId12"/>
    <p:sldId id="276" r:id="rId13"/>
    <p:sldId id="280" r:id="rId14"/>
    <p:sldId id="281" r:id="rId15"/>
    <p:sldId id="282" r:id="rId16"/>
    <p:sldId id="262" r:id="rId17"/>
    <p:sldId id="263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21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0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952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74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175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43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43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878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42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5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66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4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63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92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1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33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9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75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9172471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146" y="982132"/>
            <a:ext cx="3070512" cy="2823880"/>
          </a:xfrm>
        </p:spPr>
        <p:txBody>
          <a:bodyPr>
            <a:normAutofit/>
          </a:bodyPr>
          <a:lstStyle/>
          <a:p>
            <a:r>
              <a:rPr lang="ru-RU" sz="4200" b="1" dirty="0">
                <a:solidFill>
                  <a:srgbClr val="262626"/>
                </a:solidFill>
              </a:rPr>
              <a:t>Подземный сад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2930" y="4076944"/>
            <a:ext cx="3340998" cy="16796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00000"/>
                </a:solidFill>
              </a:rPr>
              <a:t>        Объединение «Путешествие в бионику», МОУ ДО «ГЦТТ»,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000000"/>
                </a:solidFill>
              </a:rPr>
              <a:t> г. Ярославль, педагог дополнительного образования Томашевич Т. Г.,  ноябрь, 2021г. </a:t>
            </a:r>
          </a:p>
        </p:txBody>
      </p:sp>
      <p:pic>
        <p:nvPicPr>
          <p:cNvPr id="20" name="Graphic 19" descr="Улица">
            <a:extLst>
              <a:ext uri="{FF2B5EF4-FFF2-40B4-BE49-F238E27FC236}">
                <a16:creationId xmlns:a16="http://schemas.microsoft.com/office/drawing/2014/main" id="{DF1E6403-BA08-4DDD-9CA3-9F268A1A3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7944" y="1377950"/>
            <a:ext cx="4102099" cy="4102099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6E872-6EB3-4AAA-A950-B2E38FB0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2745042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Строительные материалы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1550" y="2400639"/>
            <a:ext cx="27450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87C7B6-1FED-48A0-A694-BC99DD4CF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1550" y="2493774"/>
            <a:ext cx="2745043" cy="338209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ru-RU" sz="1800" b="1" dirty="0">
                <a:solidFill>
                  <a:srgbClr val="00B0F0"/>
                </a:solidFill>
              </a:rPr>
              <a:t>Листья деревьев и кустарников </a:t>
            </a:r>
            <a:r>
              <a:rPr lang="ru-RU" sz="1800" dirty="0">
                <a:solidFill>
                  <a:srgbClr val="262626"/>
                </a:solidFill>
              </a:rPr>
              <a:t>– </a:t>
            </a:r>
            <a:r>
              <a:rPr lang="ru-RU" sz="1800" b="1" dirty="0">
                <a:solidFill>
                  <a:srgbClr val="262626"/>
                </a:solidFill>
              </a:rPr>
              <a:t>основа сада, поскольку на массе из пережёванных листьев растут грибы, которыми муравьи питаются. </a:t>
            </a:r>
          </a:p>
          <a:p>
            <a:pPr algn="ctr"/>
            <a:r>
              <a:rPr lang="ru-RU" sz="1800" b="1" dirty="0">
                <a:solidFill>
                  <a:srgbClr val="262626"/>
                </a:solidFill>
              </a:rPr>
              <a:t>Разыскивая и доставляя листья в муравейник, рабочие идут длинной цепочкой.</a:t>
            </a:r>
            <a:endParaRPr lang="en-US" sz="1800" b="1" dirty="0">
              <a:solidFill>
                <a:srgbClr val="262626"/>
              </a:solidFill>
            </a:endParaRPr>
          </a:p>
        </p:txBody>
      </p:sp>
      <p:pic>
        <p:nvPicPr>
          <p:cNvPr id="5" name="Picture 3" descr="C:\Documents and Settings\User\Рабочий стол\IMG_5095.jpg">
            <a:extLst>
              <a:ext uri="{FF2B5EF4-FFF2-40B4-BE49-F238E27FC236}">
                <a16:creationId xmlns:a16="http://schemas.microsoft.com/office/drawing/2014/main" id="{61A7113A-0FB6-4431-B771-26FB317EF5A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108619" y="982131"/>
            <a:ext cx="4012862" cy="4893735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7544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6E872-6EB3-4AAA-A950-B2E38FB0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2745042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Строительные материалы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1550" y="2400639"/>
            <a:ext cx="27450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87C7B6-1FED-48A0-A694-BC99DD4CF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1550" y="2493774"/>
            <a:ext cx="2745043" cy="338209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ru-RU" sz="1800" b="1" dirty="0">
                <a:solidFill>
                  <a:srgbClr val="00B0F0"/>
                </a:solidFill>
              </a:rPr>
              <a:t>Рабочие инструменты:</a:t>
            </a:r>
          </a:p>
          <a:p>
            <a:pPr algn="ctr"/>
            <a:r>
              <a:rPr lang="ru-RU" sz="1800" b="1" dirty="0">
                <a:solidFill>
                  <a:srgbClr val="262626"/>
                </a:solidFill>
              </a:rPr>
              <a:t> ими служат мощные челюсти муравьёв, с помощью которых они режут и измельчают листья, а также роют землю.</a:t>
            </a:r>
          </a:p>
          <a:p>
            <a:pPr algn="ctr"/>
            <a:r>
              <a:rPr lang="ru-RU" sz="1800" b="1" dirty="0">
                <a:solidFill>
                  <a:srgbClr val="262626"/>
                </a:solidFill>
              </a:rPr>
              <a:t> Подземная часть муравейника может быть огромной, как двухэтажный дом, в котором 2000 комнат!</a:t>
            </a:r>
            <a:endParaRPr lang="en-US" sz="1800" b="1" dirty="0">
              <a:solidFill>
                <a:srgbClr val="262626"/>
              </a:solidFill>
            </a:endParaRPr>
          </a:p>
        </p:txBody>
      </p:sp>
      <p:pic>
        <p:nvPicPr>
          <p:cNvPr id="5" name="Picture 3" descr="C:\Documents and Settings\User\Рабочий стол\IMG_5095.jpg">
            <a:extLst>
              <a:ext uri="{FF2B5EF4-FFF2-40B4-BE49-F238E27FC236}">
                <a16:creationId xmlns:a16="http://schemas.microsoft.com/office/drawing/2014/main" id="{61A7113A-0FB6-4431-B771-26FB317EF5A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108619" y="982131"/>
            <a:ext cx="4012862" cy="4893735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03703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3A54E-0F6C-46EE-8C1E-01FA4E27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Как это строится?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43C9DC-DD8E-4292-BDDF-AAD641815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Строительная площадка:</a:t>
            </a:r>
          </a:p>
          <a:p>
            <a:r>
              <a:rPr lang="ru-RU" b="1" dirty="0"/>
              <a:t> первым делом царица ищет подходящее место, например, на лесной полянке.</a:t>
            </a:r>
          </a:p>
          <a:p>
            <a:r>
              <a:rPr lang="ru-RU" b="1" dirty="0"/>
              <a:t> «Рабочие» приступают к делу, выкапывая в почве множество туннелей. Из извлечённого на поверхность грунта возводят небольшой холмик, пронизанный ходами- «дымоходами». Затем туннели превращаются  в обширные полости-камеры.</a:t>
            </a:r>
          </a:p>
        </p:txBody>
      </p:sp>
    </p:spTree>
    <p:extLst>
      <p:ext uri="{BB962C8B-B14F-4D97-AF65-F5344CB8AC3E}">
        <p14:creationId xmlns:p14="http://schemas.microsoft.com/office/powerpoint/2010/main" val="201089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3A54E-0F6C-46EE-8C1E-01FA4E27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Как это строится?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43C9DC-DD8E-4292-BDDF-AAD641815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Строительная площадка:</a:t>
            </a:r>
          </a:p>
          <a:p>
            <a:r>
              <a:rPr lang="ru-RU" b="1" dirty="0"/>
              <a:t> первым делом царица ищет подходящее место, например, на лесной полянке.</a:t>
            </a:r>
          </a:p>
          <a:p>
            <a:r>
              <a:rPr lang="ru-RU" b="1" dirty="0">
                <a:solidFill>
                  <a:srgbClr val="00B050"/>
                </a:solidFill>
              </a:rPr>
              <a:t>За работу:</a:t>
            </a:r>
          </a:p>
          <a:p>
            <a:r>
              <a:rPr lang="ru-RU" b="1" dirty="0"/>
              <a:t> «Рабочие» приступают к делу, выкапывая в почве множество туннелей. Из извлечённого на поверхность грунта возводят небольшой холмик, пронизанный ходами-«дымоходами». Затем туннели превращаются  в обширные полости-камеры.</a:t>
            </a:r>
          </a:p>
        </p:txBody>
      </p:sp>
    </p:spTree>
    <p:extLst>
      <p:ext uri="{BB962C8B-B14F-4D97-AF65-F5344CB8AC3E}">
        <p14:creationId xmlns:p14="http://schemas.microsoft.com/office/powerpoint/2010/main" val="107222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3A54E-0F6C-46EE-8C1E-01FA4E27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Как это строится?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43C9DC-DD8E-4292-BDDF-AAD641815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Домик-сад:</a:t>
            </a:r>
          </a:p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камеры в центральной части сооружения предназначены для грибных садов и выкармливания потомства.</a:t>
            </a:r>
          </a:p>
          <a:p>
            <a:r>
              <a:rPr lang="ru-RU" b="1" dirty="0">
                <a:solidFill>
                  <a:srgbClr val="00B050"/>
                </a:solidFill>
              </a:rPr>
              <a:t>Работа уборщиков: </a:t>
            </a:r>
          </a:p>
          <a:p>
            <a:r>
              <a:rPr lang="ru-RU" b="1" dirty="0">
                <a:solidFill>
                  <a:schemeClr val="tx1"/>
                </a:solidFill>
              </a:rPr>
              <a:t>отходы скапливаются в  больших камерах по краям муравейника.</a:t>
            </a:r>
          </a:p>
        </p:txBody>
      </p:sp>
    </p:spTree>
    <p:extLst>
      <p:ext uri="{BB962C8B-B14F-4D97-AF65-F5344CB8AC3E}">
        <p14:creationId xmlns:p14="http://schemas.microsoft.com/office/powerpoint/2010/main" val="2195162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3A54E-0F6C-46EE-8C1E-01FA4E27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Как это строится?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43C9DC-DD8E-4292-BDDF-AAD641815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Воздуховоды:</a:t>
            </a:r>
          </a:p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пережёванные муравьями листья выделяют тёплый газ. Он поднимается и выходит из муравейника  через центральные воздуховоды. </a:t>
            </a:r>
          </a:p>
          <a:p>
            <a:r>
              <a:rPr lang="ru-RU" b="1" dirty="0">
                <a:solidFill>
                  <a:schemeClr val="tx1"/>
                </a:solidFill>
              </a:rPr>
              <a:t>А на его место через мелкие воздуховоды по бокам сооружения устремляется свежий воздух.</a:t>
            </a:r>
          </a:p>
        </p:txBody>
      </p:sp>
    </p:spTree>
    <p:extLst>
      <p:ext uri="{BB962C8B-B14F-4D97-AF65-F5344CB8AC3E}">
        <p14:creationId xmlns:p14="http://schemas.microsoft.com/office/powerpoint/2010/main" val="313372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38" y="285728"/>
            <a:ext cx="8229600" cy="1991144"/>
          </a:xfrm>
        </p:spPr>
        <p:txBody>
          <a:bodyPr>
            <a:noAutofit/>
          </a:bodyPr>
          <a:lstStyle/>
          <a:p>
            <a:r>
              <a:rPr lang="ru-RU" b="1" dirty="0"/>
              <a:t>з</a:t>
            </a:r>
            <a:r>
              <a:rPr lang="ru-RU" sz="3200" b="1" dirty="0"/>
              <a:t>апах как средство общения, способ защиты и возможность завлечь жертву</a:t>
            </a:r>
            <a:r>
              <a:rPr lang="ru-RU" sz="3600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endParaRPr lang="ru-RU" dirty="0"/>
          </a:p>
          <a:p>
            <a:r>
              <a:rPr lang="ru-RU" sz="3600" dirty="0"/>
              <a:t>Чтобы найти дорогу домой, муравьи метят её специальными пахучими выделениями из желез на брюшке. Концентрация этих веществ настолько высока, что муравьи разбавляют их, прежде чем нанести метку.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/>
              <a:t>м</a:t>
            </a:r>
            <a:r>
              <a:rPr lang="ru-RU" b="1" dirty="0"/>
              <a:t>уравьиная загадка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Индейцы, живущие в бассейне реки Амазонки,  давно обращали внимание на поведение муравьёв. Примерно за неделю до наводнения, когда за тридевять земель начинали лить дожди, те начинали проявлять беспокойство. А затем целыми колониями снимались с места и, нагрузившись личинками и запасами пищи, отправлялись в дальний путь – к безопасному месту. Что послужило им сигналом? </a:t>
            </a: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/>
              <a:t>И</a:t>
            </a:r>
            <a:r>
              <a:rPr lang="ru-RU" dirty="0"/>
              <a:t>зучение общественных насекомых-строителей продолжается!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987EAB-8205-49FB-A064-B3230BE70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1922" y="2834934"/>
            <a:ext cx="3492388" cy="2808312"/>
          </a:xfrm>
        </p:spPr>
      </p:pic>
    </p:spTree>
    <p:extLst>
      <p:ext uri="{BB962C8B-B14F-4D97-AF65-F5344CB8AC3E}">
        <p14:creationId xmlns:p14="http://schemas.microsoft.com/office/powerpoint/2010/main" val="94253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Наша цель</a:t>
            </a:r>
            <a:r>
              <a:rPr lang="ru-RU" sz="3200" b="1" dirty="0"/>
              <a:t>: познакомиться с представителями </a:t>
            </a:r>
            <a:r>
              <a:rPr lang="ru-RU" sz="3200" b="1" dirty="0">
                <a:solidFill>
                  <a:srgbClr val="00B050"/>
                </a:solidFill>
              </a:rPr>
              <a:t>«подземного сада»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b="1" dirty="0"/>
              <a:t> Задачи:</a:t>
            </a:r>
          </a:p>
          <a:p>
            <a:r>
              <a:rPr lang="ru-RU" dirty="0"/>
              <a:t>1. Выяснить, что такое наука </a:t>
            </a:r>
            <a:r>
              <a:rPr lang="ru-RU" dirty="0" err="1"/>
              <a:t>мирмекология</a:t>
            </a:r>
            <a:r>
              <a:rPr lang="ru-RU" dirty="0"/>
              <a:t>.</a:t>
            </a:r>
          </a:p>
          <a:p>
            <a:r>
              <a:rPr lang="ru-RU" dirty="0"/>
              <a:t>2. Собрать  интересную информацию о муравьях (из книг, Интернета). </a:t>
            </a:r>
          </a:p>
          <a:p>
            <a:r>
              <a:rPr lang="ru-RU" dirty="0"/>
              <a:t>3.Нарисовать разные виды перепончатокрылых насекомых –муравьёв.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857256"/>
          </a:xfrm>
        </p:spPr>
        <p:txBody>
          <a:bodyPr>
            <a:noAutofit/>
          </a:bodyPr>
          <a:lstStyle/>
          <a:p>
            <a:r>
              <a:rPr lang="ru-RU" sz="3600" dirty="0"/>
              <a:t>  </a:t>
            </a:r>
            <a:br>
              <a:rPr lang="ru-RU" sz="3600" dirty="0"/>
            </a:br>
            <a:r>
              <a:rPr lang="ru-RU" sz="3200" b="1" dirty="0" err="1">
                <a:solidFill>
                  <a:srgbClr val="00B0F0"/>
                </a:solidFill>
              </a:rPr>
              <a:t>м</a:t>
            </a:r>
            <a:r>
              <a:rPr lang="ru-RU" sz="2400" b="1" dirty="0" err="1">
                <a:solidFill>
                  <a:srgbClr val="00B0F0"/>
                </a:solidFill>
              </a:rPr>
              <a:t>ирмекология</a:t>
            </a:r>
            <a:r>
              <a:rPr lang="ru-RU" sz="2400" b="1" dirty="0">
                <a:solidFill>
                  <a:srgbClr val="00B0F0"/>
                </a:solidFill>
              </a:rPr>
              <a:t> – наука о муравьях </a:t>
            </a:r>
            <a:br>
              <a:rPr lang="ru-RU" sz="2400" b="1" dirty="0">
                <a:solidFill>
                  <a:srgbClr val="00B0F0"/>
                </a:solidFill>
              </a:rPr>
            </a:br>
            <a:r>
              <a:rPr lang="ru-RU" sz="2400" b="1" dirty="0">
                <a:solidFill>
                  <a:srgbClr val="00B0F0"/>
                </a:solidFill>
              </a:rPr>
              <a:t>(от греч. «</a:t>
            </a:r>
            <a:r>
              <a:rPr lang="ru-RU" sz="2400" b="1" dirty="0" err="1">
                <a:solidFill>
                  <a:srgbClr val="00B0F0"/>
                </a:solidFill>
              </a:rPr>
              <a:t>мирмекс</a:t>
            </a:r>
            <a:r>
              <a:rPr lang="ru-RU" sz="2400" b="1" dirty="0">
                <a:solidFill>
                  <a:srgbClr val="00B0F0"/>
                </a:solidFill>
              </a:rPr>
              <a:t>» – муравей)</a:t>
            </a:r>
            <a:br>
              <a:rPr lang="ru-RU" sz="2400" b="1" dirty="0">
                <a:solidFill>
                  <a:srgbClr val="00B0F0"/>
                </a:solidFill>
              </a:rPr>
            </a:b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      </a:t>
            </a:r>
            <a:r>
              <a:rPr lang="ru-RU" sz="3200" dirty="0"/>
              <a:t>Муравьи относятся к перепончатокрылым насекомым. Распространены они повсеместно, кроме Антарктиды и Крайнего Севера. Семьи муравьёв, насчитывающие до 500-800 тысяч особей, как правило, живут в муравейниках -  сложно устроенных сооружениях с многочисленными ходами внутри</a:t>
            </a:r>
            <a:r>
              <a:rPr lang="ru-RU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Сказка  прародителя бионики Леонардо да Винчи «Муравей и ячменное зерно»</a:t>
            </a:r>
          </a:p>
        </p:txBody>
      </p:sp>
      <p:pic>
        <p:nvPicPr>
          <p:cNvPr id="1026" name="Picture 2" descr="C:\Documents and Settings\User\Рабочий стол\IMG_5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83745" y="2490788"/>
            <a:ext cx="2584447" cy="34448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Удивительный факт о муравьях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Ультрафиолетовые лучи воспринимаются некоторыми насекомыми, например, муравьями и пчёлами. </a:t>
            </a:r>
          </a:p>
          <a:p>
            <a:r>
              <a:rPr lang="ru-RU" dirty="0"/>
              <a:t>Когда муравьев посадили к окуляру телескопа, направленного в тот сектор неба, где человек ничего не различал, они сразу оживились. Их реакция определялась идущим из космоса </a:t>
            </a:r>
            <a:r>
              <a:rPr lang="ru-RU"/>
              <a:t>ультрафиолетовым излучением.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5"/>
            <a:ext cx="7148016" cy="1814540"/>
          </a:xfrm>
        </p:spPr>
        <p:txBody>
          <a:bodyPr/>
          <a:lstStyle/>
          <a:p>
            <a:pPr algn="ctr"/>
            <a:r>
              <a:rPr lang="ru-RU" sz="4000" dirty="0"/>
              <a:t>Э</a:t>
            </a:r>
            <a:r>
              <a:rPr lang="ru-RU" dirty="0"/>
              <a:t>кспонаты нашего музея</a:t>
            </a:r>
          </a:p>
        </p:txBody>
      </p:sp>
      <p:pic>
        <p:nvPicPr>
          <p:cNvPr id="1026" name="Picture 2" descr="C:\Documents and Settings\User\Рабочий стол\IMG_50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6338" y="2958902"/>
            <a:ext cx="3338512" cy="2503883"/>
          </a:xfrm>
          <a:prstGeom prst="rect">
            <a:avLst/>
          </a:prstGeom>
          <a:noFill/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508C3A1-A236-466A-A879-15924A64CC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Муравьи – общественные насекомые., которые внутри группы-семьи делятся на касты. У каждой касты свои задачи: солдаты – защита, рабочие – строительство, царица – откладывает яйца.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C6D81-A51A-49D6-BCF5-F4AD35ECB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Муравей-листорез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872688-CCF1-4F72-993D-A163BF777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/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Разноообразие</a:t>
            </a:r>
            <a:r>
              <a:rPr lang="ru-RU" b="1" dirty="0">
                <a:solidFill>
                  <a:srgbClr val="FF0000"/>
                </a:solidFill>
              </a:rPr>
              <a:t> видов муравьёв огромно.</a:t>
            </a:r>
          </a:p>
          <a:p>
            <a:pPr algn="just"/>
            <a:r>
              <a:rPr lang="ru-RU" b="1" dirty="0"/>
              <a:t>Муравьи–листорезы </a:t>
            </a:r>
            <a:r>
              <a:rPr lang="ru-RU" dirty="0"/>
              <a:t>создают очень необычные жилища с внутренними садами и разными удобствами. Гнёзда насекомых располагаются под землёй и включают сады, туннели и даже помещения для отходов.</a:t>
            </a:r>
          </a:p>
        </p:txBody>
      </p:sp>
    </p:spTree>
    <p:extLst>
      <p:ext uri="{BB962C8B-B14F-4D97-AF65-F5344CB8AC3E}">
        <p14:creationId xmlns:p14="http://schemas.microsoft.com/office/powerpoint/2010/main" val="56160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813B1-4C28-498D-A4E7-B5E69509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Для чего нужны муравейники?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75F525-BD0D-4861-BAEB-8513DFF9A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2800" b="1" dirty="0"/>
              <a:t>выращивать в них грибы, которые служат муравьям пищей,</a:t>
            </a:r>
          </a:p>
          <a:p>
            <a:r>
              <a:rPr lang="ru-RU" sz="2800" b="1" dirty="0"/>
              <a:t> производить новых членов муравьиной семьи,</a:t>
            </a:r>
          </a:p>
          <a:p>
            <a:r>
              <a:rPr lang="ru-RU" sz="2800" b="1" dirty="0"/>
              <a:t> поддерживать температуру, которая идеально подходит для развития яиц.</a:t>
            </a:r>
          </a:p>
        </p:txBody>
      </p:sp>
    </p:spTree>
    <p:extLst>
      <p:ext uri="{BB962C8B-B14F-4D97-AF65-F5344CB8AC3E}">
        <p14:creationId xmlns:p14="http://schemas.microsoft.com/office/powerpoint/2010/main" val="2372894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6E872-6EB3-4AAA-A950-B2E38FB0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2745042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Строительные материалы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1550" y="2400639"/>
            <a:ext cx="27450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87C7B6-1FED-48A0-A694-BC99DD4CF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1550" y="2493774"/>
            <a:ext cx="2745043" cy="338209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</a:rPr>
              <a:t>Земля:</a:t>
            </a:r>
            <a:r>
              <a:rPr lang="ru-RU" sz="3200" dirty="0">
                <a:solidFill>
                  <a:srgbClr val="262626"/>
                </a:solidFill>
              </a:rPr>
              <a:t> она должна быть податливой при обработке, но твёрдой.</a:t>
            </a:r>
          </a:p>
          <a:p>
            <a:pPr algn="ctr"/>
            <a:r>
              <a:rPr lang="ru-RU" sz="3200" dirty="0">
                <a:solidFill>
                  <a:srgbClr val="262626"/>
                </a:solidFill>
              </a:rPr>
              <a:t> Муравей может нести груз</a:t>
            </a:r>
            <a:r>
              <a:rPr lang="ru-RU" sz="3200">
                <a:solidFill>
                  <a:srgbClr val="262626"/>
                </a:solidFill>
              </a:rPr>
              <a:t>, который </a:t>
            </a:r>
            <a:r>
              <a:rPr lang="ru-RU" sz="3200" dirty="0">
                <a:solidFill>
                  <a:srgbClr val="262626"/>
                </a:solidFill>
              </a:rPr>
              <a:t>в 10 раз тяжелее его самого! </a:t>
            </a:r>
          </a:p>
        </p:txBody>
      </p:sp>
      <p:pic>
        <p:nvPicPr>
          <p:cNvPr id="5" name="Picture 3" descr="C:\Documents and Settings\User\Рабочий стол\IMG_5095.jpg">
            <a:extLst>
              <a:ext uri="{FF2B5EF4-FFF2-40B4-BE49-F238E27FC236}">
                <a16:creationId xmlns:a16="http://schemas.microsoft.com/office/drawing/2014/main" id="{61A7113A-0FB6-4431-B771-26FB317EF5A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108619" y="982131"/>
            <a:ext cx="4012862" cy="4893735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80498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165</TotalTime>
  <Words>706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Garamond</vt:lpstr>
      <vt:lpstr>Натуральные материалы</vt:lpstr>
      <vt:lpstr>Подземный сад</vt:lpstr>
      <vt:lpstr>Наша цель: познакомиться с представителями «подземного сада»</vt:lpstr>
      <vt:lpstr>   мирмекология – наука о муравьях  (от греч. «мирмекс» – муравей) </vt:lpstr>
      <vt:lpstr>Сказка  прародителя бионики Леонардо да Винчи «Муравей и ячменное зерно»</vt:lpstr>
      <vt:lpstr>Удивительный факт о муравьях </vt:lpstr>
      <vt:lpstr>Экспонаты нашего музея</vt:lpstr>
      <vt:lpstr>Муравей-листорез</vt:lpstr>
      <vt:lpstr>Для чего нужны муравейники?</vt:lpstr>
      <vt:lpstr>Строительные материалы</vt:lpstr>
      <vt:lpstr>Строительные материалы</vt:lpstr>
      <vt:lpstr>Строительные материалы</vt:lpstr>
      <vt:lpstr>Как это строится?</vt:lpstr>
      <vt:lpstr>Как это строится?</vt:lpstr>
      <vt:lpstr>Как это строится?</vt:lpstr>
      <vt:lpstr>Как это строится?</vt:lpstr>
      <vt:lpstr>запах как средство общения, способ защиты и возможность завлечь жертву.</vt:lpstr>
      <vt:lpstr>муравьиная загадка</vt:lpstr>
      <vt:lpstr>Изучение общественных насекомых-строителей продолжается!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 Томашевич</cp:lastModifiedBy>
  <cp:revision>30</cp:revision>
  <dcterms:created xsi:type="dcterms:W3CDTF">2006-12-31T22:38:51Z</dcterms:created>
  <dcterms:modified xsi:type="dcterms:W3CDTF">2021-10-29T11:10:12Z</dcterms:modified>
</cp:coreProperties>
</file>