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2" r:id="rId4"/>
    <p:sldId id="262" r:id="rId5"/>
    <p:sldId id="266" r:id="rId6"/>
    <p:sldId id="258" r:id="rId7"/>
    <p:sldId id="264" r:id="rId8"/>
    <p:sldId id="274" r:id="rId9"/>
    <p:sldId id="265" r:id="rId10"/>
    <p:sldId id="271" r:id="rId11"/>
    <p:sldId id="270" r:id="rId12"/>
    <p:sldId id="275" r:id="rId13"/>
    <p:sldId id="261" r:id="rId14"/>
    <p:sldId id="277" r:id="rId15"/>
    <p:sldId id="278" r:id="rId16"/>
    <p:sldId id="268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0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0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6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75CAF63-84D7-4B3F-B519-059E27E6183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93DE86D-44B0-4192-978E-545097BB7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Содержимое 4" descr="http://uamap.112.ua/media/uploads/11077_1_1397555406.jpg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/>
          <a:stretch/>
        </p:blipFill>
        <p:spPr bwMode="auto">
          <a:xfrm>
            <a:off x="20" y="-1"/>
            <a:ext cx="9143980" cy="6858001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485" y="882376"/>
            <a:ext cx="747522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7200" b="1" cap="all" dirty="0">
                <a:solidFill>
                  <a:srgbClr val="FFFFFF"/>
                </a:solidFill>
              </a:rPr>
              <a:t> </a:t>
            </a:r>
            <a:r>
              <a:rPr lang="en-US" sz="7200" b="1" cap="all" dirty="0" err="1">
                <a:solidFill>
                  <a:srgbClr val="FFFFFF"/>
                </a:solidFill>
              </a:rPr>
              <a:t>П</a:t>
            </a:r>
            <a:r>
              <a:rPr lang="en-US" sz="6000" b="1" cap="all" dirty="0" err="1">
                <a:solidFill>
                  <a:srgbClr val="FFFFFF"/>
                </a:solidFill>
              </a:rPr>
              <a:t>олёт</a:t>
            </a:r>
            <a:r>
              <a:rPr lang="en-US" sz="6000" b="1" cap="all" dirty="0">
                <a:solidFill>
                  <a:srgbClr val="FFFFFF"/>
                </a:solidFill>
              </a:rPr>
              <a:t> </a:t>
            </a:r>
            <a:r>
              <a:rPr lang="en-US" sz="7200" b="1" cap="all" dirty="0" err="1">
                <a:solidFill>
                  <a:srgbClr val="FFFFFF"/>
                </a:solidFill>
              </a:rPr>
              <a:t>насекомых</a:t>
            </a:r>
            <a:endParaRPr lang="en-US" sz="7200" b="1" cap="al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875D0D-3C9D-4DCD-B596-0CA5384D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B5FA5-19AF-46C9-BEE5-FF4F509E2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162E4B-773B-41AA-BD90-3EE2C721E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B08D5-1CB8-4EAF-A8B1-0A99BFDBF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2F6BE-C03A-4DB5-992E-65AECF687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116077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763D30-B799-4D6F-AA8D-148A71242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076" y="0"/>
            <a:ext cx="3027924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8978" y="4141784"/>
            <a:ext cx="2340905" cy="1388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400"/>
              </a:spcBef>
              <a:buNone/>
            </a:pPr>
            <a:r>
              <a:rPr lang="en-US" sz="2200">
                <a:solidFill>
                  <a:srgbClr val="FFFFFF"/>
                </a:solidFill>
              </a:rPr>
              <a:t>Николай Егорович Жуковский</a:t>
            </a:r>
          </a:p>
        </p:txBody>
      </p:sp>
      <p:pic>
        <p:nvPicPr>
          <p:cNvPr id="4" name="Рисунок 3" descr="http://lib2.podelise.ru/tw_files2/urls_138/6/d-5065/img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00826" y="540788"/>
            <a:ext cx="2441278" cy="1830958"/>
          </a:xfrm>
          <a:prstGeom prst="rect">
            <a:avLst/>
          </a:prstGeom>
          <a:noFill/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F9E1FE-0793-4B07-B180-8E5236DD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7807" y="0"/>
            <a:ext cx="6858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http://lib2.podelise.ru/tw_files2/urls_138/6/d-5065/img4.jpg">
            <a:extLst>
              <a:ext uri="{FF2B5EF4-FFF2-40B4-BE49-F238E27FC236}">
                <a16:creationId xmlns:a16="http://schemas.microsoft.com/office/drawing/2014/main" id="{4FCCD830-B02D-4E53-B251-34C0CCB64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82089" y="517478"/>
            <a:ext cx="2503436" cy="1877577"/>
          </a:xfrm>
          <a:prstGeom prst="rect">
            <a:avLst/>
          </a:prstGeom>
          <a:noFill/>
        </p:spPr>
      </p:pic>
      <p:pic>
        <p:nvPicPr>
          <p:cNvPr id="6" name="Рисунок 5" descr="http://lib2.podelise.ru/tw_files2/urls_138/6/d-5065/img4.jpg">
            <a:extLst>
              <a:ext uri="{FF2B5EF4-FFF2-40B4-BE49-F238E27FC236}">
                <a16:creationId xmlns:a16="http://schemas.microsoft.com/office/drawing/2014/main" id="{61720708-C3C7-45FB-B1EF-3EDD96491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88493" y="2987040"/>
            <a:ext cx="4539488" cy="3404616"/>
          </a:xfrm>
          <a:prstGeom prst="rect">
            <a:avLst/>
          </a:prstGeom>
          <a:noFill/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47F392-FD5F-4B24-A139-A02DE0A9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04208" y="4005950"/>
            <a:ext cx="185166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5EB1A51-938F-475A-AC74-0E7B74B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779" y="246888"/>
            <a:ext cx="2656519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194" y="476655"/>
            <a:ext cx="2339689" cy="3603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600" b="1" cap="all" dirty="0" err="1">
                <a:solidFill>
                  <a:srgbClr val="FFFFFF"/>
                </a:solidFill>
              </a:rPr>
              <a:t>И</a:t>
            </a:r>
            <a:r>
              <a:rPr lang="en-US" sz="2900" b="1" cap="all" dirty="0" err="1">
                <a:solidFill>
                  <a:srgbClr val="FFFFFF"/>
                </a:solidFill>
              </a:rPr>
              <a:t>зучал</a:t>
            </a:r>
            <a:r>
              <a:rPr lang="en-US" sz="2900" b="1" cap="all" dirty="0">
                <a:solidFill>
                  <a:srgbClr val="FFFFFF"/>
                </a:solidFill>
              </a:rPr>
              <a:t> </a:t>
            </a:r>
            <a:r>
              <a:rPr lang="en-US" sz="2900" b="1" cap="all" dirty="0" err="1">
                <a:solidFill>
                  <a:srgbClr val="FFFFFF"/>
                </a:solidFill>
              </a:rPr>
              <a:t>механизм</a:t>
            </a:r>
            <a:r>
              <a:rPr lang="en-US" sz="2900" b="1" cap="all" dirty="0">
                <a:solidFill>
                  <a:srgbClr val="FFFFFF"/>
                </a:solidFill>
              </a:rPr>
              <a:t> </a:t>
            </a:r>
            <a:r>
              <a:rPr lang="en-US" sz="2900" b="1" cap="all" dirty="0" err="1">
                <a:solidFill>
                  <a:srgbClr val="FFFFFF"/>
                </a:solidFill>
              </a:rPr>
              <a:t>полёта</a:t>
            </a:r>
            <a:r>
              <a:rPr lang="en-US" sz="2900" b="1" cap="all" dirty="0">
                <a:solidFill>
                  <a:srgbClr val="FFFFFF"/>
                </a:solidFill>
              </a:rPr>
              <a:t> </a:t>
            </a:r>
            <a:r>
              <a:rPr lang="en-US" sz="2900" b="1" cap="all" dirty="0" err="1">
                <a:solidFill>
                  <a:srgbClr val="FFFFFF"/>
                </a:solidFill>
              </a:rPr>
              <a:t>птиц</a:t>
            </a:r>
            <a:endParaRPr lang="en-US" sz="2900" b="1" cap="all" dirty="0">
              <a:solidFill>
                <a:srgbClr val="FFFFFF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D4454D2-7029-4B2B-ADC0-3F1F404A3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6124194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Модель одновинтового вертолёта Бориса Николаевича  Юрьева</a:t>
            </a:r>
          </a:p>
        </p:txBody>
      </p:sp>
      <p:pic>
        <p:nvPicPr>
          <p:cNvPr id="4" name="Содержимое 3" descr="http://ims.biblioclub.ru/services/fks.php?fks_action=get_file&amp;fks_flag=2&amp;fks_id=avia_img_images_19000_59152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01800" y="2990850"/>
            <a:ext cx="5715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mg2.goodfon.ru/original/1600x900/4/aa/vertolet-mi-8-amtsh-mi-171-vvs.jpg">
            <a:extLst>
              <a:ext uri="{FF2B5EF4-FFF2-40B4-BE49-F238E27FC236}">
                <a16:creationId xmlns:a16="http://schemas.microsoft.com/office/drawing/2014/main" id="{B922D6F7-BD72-490D-96ED-BFB1315D807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Техника совершенствуется!</a:t>
            </a:r>
          </a:p>
        </p:txBody>
      </p:sp>
      <p:pic>
        <p:nvPicPr>
          <p:cNvPr id="5" name="Содержимое 4" descr="http://www.aereo.jor.br/wp-content/uploads/2009/10/CH-4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5349" y="2057400"/>
            <a:ext cx="66479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15CF-7B2E-4584-AC91-DF1DDAF1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Изучение полёта моли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A7A9D-9980-4261-88AA-FCAEDF98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Исследователи  с помощью аэродинамической трубы наблюдали за полётом крупной моли. Размах её крылышек достигает 10 см, а частота взмахов – 26 раз в секунду.</a:t>
            </a:r>
          </a:p>
          <a:p>
            <a:r>
              <a:rPr lang="ru-RU" sz="2800" b="1" dirty="0"/>
              <a:t> В опытах с помощью струек дыма удалось обнаружить </a:t>
            </a:r>
            <a:r>
              <a:rPr lang="ru-RU" sz="2800" b="1"/>
              <a:t>крошечные воздушные </a:t>
            </a:r>
            <a:r>
              <a:rPr lang="ru-RU" sz="2800" b="1" dirty="0"/>
              <a:t>вихри, которые вились по крыльям моли, как маленькие смерчи.</a:t>
            </a:r>
          </a:p>
        </p:txBody>
      </p:sp>
    </p:spTree>
    <p:extLst>
      <p:ext uri="{BB962C8B-B14F-4D97-AF65-F5344CB8AC3E}">
        <p14:creationId xmlns:p14="http://schemas.microsoft.com/office/powerpoint/2010/main" val="23649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25706-4325-4ABD-83ED-DFB02B22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механической «моли»!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223C0-9D96-41D8-8D1E-10937E6A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Учёные воспользовались известным аэродинамическим фактом, что быстрый поток воздуха над маленьким объектом можно имитировать медленным потоком – над большим объектом. </a:t>
            </a:r>
          </a:p>
          <a:p>
            <a:r>
              <a:rPr lang="ru-RU" dirty="0"/>
              <a:t> И вот появилась рукотворная «моль», превосходящая размерами обычную в 10 раз и намного реже хлопающая крыльями. Модель обошлась в 60 тысяч долларов. И вот как только крылья механической моли начинали опускаться, у их передней кромки возникали те самые крохотные вихри. Они, не отрываясь, постепенно смещались вдоль поверхности крыльев. Этими воздушными водоворотами и объяснялась высокая подъёмная сила крыльев насекомого. </a:t>
            </a:r>
          </a:p>
        </p:txBody>
      </p:sp>
    </p:spTree>
    <p:extLst>
      <p:ext uri="{BB962C8B-B14F-4D97-AF65-F5344CB8AC3E}">
        <p14:creationId xmlns:p14="http://schemas.microsoft.com/office/powerpoint/2010/main" val="316958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Одним из изумительных творений природы является </a:t>
            </a:r>
            <a:r>
              <a:rPr lang="ru-RU" sz="2800" dirty="0">
                <a:solidFill>
                  <a:srgbClr val="FF0000"/>
                </a:solidFill>
              </a:rPr>
              <a:t>летательный аппарат насекомых.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Глядя на птиц, человек мечтал о полёте. И полетел – быстрее птицы, но всё-таки не так совершенно, экономно и  виртуозно.</a:t>
            </a:r>
          </a:p>
          <a:p>
            <a:r>
              <a:rPr lang="ru-RU" sz="2800" dirty="0"/>
              <a:t>Полёт НАСЕКОМЫХ – процесс сложный. Идея создания летательного аппарата по принципу полёта насекомых – </a:t>
            </a:r>
            <a:r>
              <a:rPr lang="ru-RU" sz="3600" dirty="0" err="1">
                <a:solidFill>
                  <a:srgbClr val="FF0000"/>
                </a:solidFill>
              </a:rPr>
              <a:t>энтомоптера</a:t>
            </a:r>
            <a:r>
              <a:rPr lang="ru-RU" sz="3600" dirty="0">
                <a:solidFill>
                  <a:srgbClr val="FF0000"/>
                </a:solidFill>
              </a:rPr>
              <a:t> – на повестке дня у </a:t>
            </a:r>
            <a:r>
              <a:rPr lang="ru-RU" sz="3600" dirty="0" err="1">
                <a:solidFill>
                  <a:srgbClr val="FF0000"/>
                </a:solidFill>
              </a:rPr>
              <a:t>биоников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Вам открывать эти секреты!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sz="3600" dirty="0"/>
              <a:t>Спасибо за внимание!</a:t>
            </a:r>
            <a:br>
              <a:rPr lang="ru-RU" sz="3600" dirty="0"/>
            </a:br>
            <a:r>
              <a:rPr lang="ru-RU" sz="2800" dirty="0"/>
              <a:t> С уважением, Томашевич Татьяна </a:t>
            </a:r>
            <a:r>
              <a:rPr lang="ru-RU" sz="2800" dirty="0" err="1"/>
              <a:t>Гарриевна</a:t>
            </a:r>
            <a:endParaRPr lang="ru-RU" sz="2800" dirty="0"/>
          </a:p>
        </p:txBody>
      </p:sp>
      <p:pic>
        <p:nvPicPr>
          <p:cNvPr id="4" name="Содержимое 3" descr="http://www.visotatour.ru/upload/iblock/8da/8daa8249602dc778633e408c3757bee8.jpg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527300" y="2712720"/>
            <a:ext cx="4064000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AE16-5F4C-4762-B39A-EECA577B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Помните сказку Г. Х. Андерсена?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4D506-AC09-4C81-93FA-3A513A5B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«Самым лучшим подарком были прозрачные крылышки, совсем как у стрекозы. Их привязали Дюймовочке на спину, и она тоже могла перелетать с цветка на цветок».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Большое внимание учёных, в том числе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биомехаников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 издавна привлекали полёты насекомых. Они могут летать в любом направлении, делать резкие повороты и зависать на месте, совершенствовать маневры.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54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228D9-0BE2-45D3-9112-9B2795C0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7" y="70104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Изучение движения крылатых насекомых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4E518-1386-464C-8733-D600E728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3200" dirty="0"/>
              <a:t>Изучение лётных способностей насекомых открывает перед человеком бесконечное разнообразие оригинальных устройств в конструкции. </a:t>
            </a:r>
          </a:p>
          <a:p>
            <a:r>
              <a:rPr lang="ru-RU" sz="3200" dirty="0"/>
              <a:t>И там, где удаётся раскрыть секреты природы, люди стремятся создать аналогичные.</a:t>
            </a:r>
          </a:p>
        </p:txBody>
      </p:sp>
    </p:spTree>
    <p:extLst>
      <p:ext uri="{BB962C8B-B14F-4D97-AF65-F5344CB8AC3E}">
        <p14:creationId xmlns:p14="http://schemas.microsoft.com/office/powerpoint/2010/main" val="14511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Друзья! </a:t>
            </a:r>
            <a:br>
              <a:rPr lang="ru-RU" b="1" dirty="0"/>
            </a:br>
            <a:r>
              <a:rPr lang="ru-RU" b="1" dirty="0"/>
              <a:t>Нарисуйте стрекозу и вертолёт!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404653" cy="40386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b="1" dirty="0"/>
              <a:t>Я мучаюсь, я карандаш грызу,</a:t>
            </a:r>
          </a:p>
          <a:p>
            <a:r>
              <a:rPr lang="ru-RU" sz="2800" b="1" dirty="0"/>
              <a:t>Рисую голубую стрекозу.</a:t>
            </a:r>
          </a:p>
          <a:p>
            <a:r>
              <a:rPr lang="ru-RU" sz="2800" b="1" dirty="0"/>
              <a:t>Сама любуюсь: «Ай, да стрекоза!</a:t>
            </a:r>
          </a:p>
          <a:p>
            <a:r>
              <a:rPr lang="ru-RU" sz="2800" b="1" dirty="0"/>
              <a:t>И круглые, как шарики, глаза!</a:t>
            </a:r>
          </a:p>
          <a:p>
            <a:r>
              <a:rPr lang="ru-RU" sz="2800" b="1" dirty="0"/>
              <a:t>И пребольшие крылышки вразлёт!</a:t>
            </a:r>
          </a:p>
          <a:p>
            <a:r>
              <a:rPr lang="ru-RU" sz="2800" b="1" dirty="0"/>
              <a:t>Нарисовала!!!!</a:t>
            </a:r>
          </a:p>
          <a:p>
            <a:r>
              <a:rPr lang="ru-RU" sz="2800" b="1" dirty="0"/>
              <a:t>Получился……… ВЕРТОЛЁТ!!!!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/>
              <a:t>Рисунок Леонардо да Винчи</a:t>
            </a:r>
          </a:p>
        </p:txBody>
      </p:sp>
      <p:pic>
        <p:nvPicPr>
          <p:cNvPr id="4" name="Содержимое 3" descr="http://pbs.twimg.com/media/CCo1Dl4W4AAWuhq.png:larg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50" y="2225675"/>
            <a:ext cx="74041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183880" cy="1051560"/>
          </a:xfrm>
        </p:spPr>
        <p:txBody>
          <a:bodyPr>
            <a:normAutofit/>
          </a:bodyPr>
          <a:lstStyle/>
          <a:p>
            <a:r>
              <a:rPr lang="ru-RU" sz="6000" dirty="0"/>
              <a:t>Великий Леонардо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Первые попытки создания  летательного аппарата относятся  к </a:t>
            </a:r>
            <a:r>
              <a:rPr lang="en-US" sz="2400" b="1" dirty="0"/>
              <a:t>XV </a:t>
            </a:r>
            <a:r>
              <a:rPr lang="ru-RU" sz="2400" b="1" dirty="0"/>
              <a:t>веку.</a:t>
            </a:r>
          </a:p>
          <a:p>
            <a:r>
              <a:rPr lang="ru-RU" sz="2400" b="1" dirty="0"/>
              <a:t> Рисунок вертолёта был найден в одной из рукописей итальянского учёного, художника, инженера  Леонардо да Винчи.</a:t>
            </a:r>
          </a:p>
          <a:p>
            <a:r>
              <a:rPr lang="ru-RU" sz="2400" b="1" dirty="0"/>
              <a:t> Им была выдвинута идея геликоптера  - аппарата, в котором подъёмная сила частично или полностью возникает при вращении винта с вертикальной осью.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Леонардо </a:t>
            </a:r>
            <a:r>
              <a:rPr lang="ru-RU"/>
              <a:t>да Винчи - родился </a:t>
            </a:r>
            <a:br>
              <a:rPr lang="ru-RU"/>
            </a:br>
            <a:r>
              <a:rPr lang="ru-RU"/>
              <a:t>15 апреля </a:t>
            </a:r>
            <a:r>
              <a:rPr lang="ru-RU" dirty="0"/>
              <a:t>1452 года</a:t>
            </a:r>
          </a:p>
        </p:txBody>
      </p:sp>
      <p:pic>
        <p:nvPicPr>
          <p:cNvPr id="5" name="Содержимое 4" descr="http://paintings-art-picture.com/Leonardo-da-Vinci-Art/images/Leonardo%20Da%20Vinci%20Paintings%20Drawings%2023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1296" y="2057400"/>
            <a:ext cx="605600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D5ED0-3086-4109-9439-7D9D4571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062"/>
            <a:ext cx="77724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Михаил Васильевич Ломоносов – великий русский учёный занимался изучением этой темы.</a:t>
            </a:r>
          </a:p>
        </p:txBody>
      </p:sp>
      <p:pic>
        <p:nvPicPr>
          <p:cNvPr id="4" name="Содержимое 3" descr="http://rusplt.ru/netcat_files/95/73/640x420/lomonoso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1300" y="2076450"/>
            <a:ext cx="609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40</TotalTime>
  <Words>474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Corbel</vt:lpstr>
      <vt:lpstr>Базис</vt:lpstr>
      <vt:lpstr> Полёт насекомых</vt:lpstr>
      <vt:lpstr>Помните сказку Г. Х. Андерсена?</vt:lpstr>
      <vt:lpstr>Изучение движения крылатых насекомых</vt:lpstr>
      <vt:lpstr>Друзья!  Нарисуйте стрекозу и вертолёт!</vt:lpstr>
      <vt:lpstr> Рисунок Леонардо да Винчи</vt:lpstr>
      <vt:lpstr>Великий Леонардо</vt:lpstr>
      <vt:lpstr>Леонардо да Винчи - родился  15 апреля 1452 года</vt:lpstr>
      <vt:lpstr>Презентация PowerPoint</vt:lpstr>
      <vt:lpstr>Михаил Васильевич Ломоносов – великий русский учёный занимался изучением этой темы.</vt:lpstr>
      <vt:lpstr>Изучал механизм полёта птиц</vt:lpstr>
      <vt:lpstr>Модель одновинтового вертолёта Бориса Николаевича  Юрьева</vt:lpstr>
      <vt:lpstr>Презентация PowerPoint</vt:lpstr>
      <vt:lpstr>Техника совершенствуется!</vt:lpstr>
      <vt:lpstr>Изучение полёта моли</vt:lpstr>
      <vt:lpstr>Создание механической «моли»!</vt:lpstr>
      <vt:lpstr>Одним из изумительных творений природы является летательный аппарат насекомых.</vt:lpstr>
      <vt:lpstr>Спасибо за внимание!  С уважением, Томашевич Татьяна Гарриевна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Полёт насекомых</dc:title>
  <dc:creator>Сергей Томашевич</dc:creator>
  <cp:lastModifiedBy>Сергей Томашевич</cp:lastModifiedBy>
  <cp:revision>18</cp:revision>
  <dcterms:created xsi:type="dcterms:W3CDTF">2020-05-31T13:14:48Z</dcterms:created>
  <dcterms:modified xsi:type="dcterms:W3CDTF">2021-10-28T19:56:19Z</dcterms:modified>
</cp:coreProperties>
</file>