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  <p:sldId id="266" r:id="rId9"/>
    <p:sldId id="265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3B8D1-498A-4288-86C0-6DA93160676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7D4E8-C647-45CC-9098-F99A65D08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8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7D4E8-C647-45CC-9098-F99A65D0829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A324-DD07-491A-A21B-1BAB9C87159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2BAFB-4214-46AB-9EF3-CA23A9094D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419872" y="1131590"/>
            <a:ext cx="5500726" cy="2866787"/>
          </a:xfrm>
          <a:prstGeom prst="roundRect">
            <a:avLst/>
          </a:prstGeom>
          <a:gradFill>
            <a:gsLst>
              <a:gs pos="100000">
                <a:schemeClr val="accent1">
                  <a:tint val="50000"/>
                  <a:satMod val="300000"/>
                  <a:alpha val="4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FinTroll\Desktop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03598"/>
            <a:ext cx="2266240" cy="2286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310" y="1108991"/>
            <a:ext cx="5357850" cy="292895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Образовательная робототехника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IDE VS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Tinkercad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цифрового образования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FinTroll\Desktop\png-clipart-vs-showdown-competition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1640" y="3998377"/>
            <a:ext cx="1214446" cy="1214446"/>
          </a:xfrm>
          <a:prstGeom prst="rect">
            <a:avLst/>
          </a:prstGeom>
          <a:noFill/>
        </p:spPr>
      </p:pic>
      <p:pic>
        <p:nvPicPr>
          <p:cNvPr id="1029" name="Picture 5" descr="\\amd5-3600\Users\Public\Pictures\45645654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0001" y="4053933"/>
            <a:ext cx="989871" cy="992071"/>
          </a:xfrm>
          <a:prstGeom prst="rect">
            <a:avLst/>
          </a:prstGeom>
          <a:noFill/>
        </p:spPr>
      </p:pic>
      <p:pic>
        <p:nvPicPr>
          <p:cNvPr id="1030" name="Picture 6" descr="\\amd5-3600\Users\Public\Pictures\ddc24e00-2b0d-11eb-818e-dca7ec9307d4 копия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88300"/>
            <a:ext cx="1832314" cy="1323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23478"/>
            <a:ext cx="8141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Департамент образования мэрии города Ярославля</a:t>
            </a:r>
          </a:p>
          <a:p>
            <a:pPr algn="ctr"/>
            <a:r>
              <a:rPr lang="ru-RU" sz="1600" b="1" dirty="0" smtClean="0"/>
              <a:t>Муниципальное образовательное учреждение дополнительного образования «Городской центр технического творчества»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77409" y="4226802"/>
            <a:ext cx="468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Березенкова Юлия Борисовна,</a:t>
            </a:r>
          </a:p>
          <a:p>
            <a:r>
              <a:rPr lang="ru-RU" dirty="0" smtClean="0"/>
              <a:t>Директор МОУ ДО «ГЦТТ» г. Ярославль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4011910"/>
            <a:ext cx="8229600" cy="948074"/>
          </a:xfrm>
          <a:ln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i="1" dirty="0" err="1"/>
              <a:t>Инновационность</a:t>
            </a:r>
            <a:r>
              <a:rPr lang="ru-RU" sz="1600" b="1" i="1" dirty="0"/>
              <a:t> </a:t>
            </a:r>
            <a:r>
              <a:rPr lang="ru-RU" sz="1600" b="1" i="1" dirty="0" smtClean="0"/>
              <a:t>проекта:</a:t>
            </a:r>
            <a:br>
              <a:rPr lang="ru-RU" sz="1600" b="1" i="1" dirty="0" smtClean="0"/>
            </a:br>
            <a:r>
              <a:rPr lang="ru-RU" sz="1600" i="1" dirty="0" smtClean="0"/>
              <a:t>Принципиально новый подход </a:t>
            </a:r>
            <a:r>
              <a:rPr lang="ru-RU" sz="1600" i="1" dirty="0"/>
              <a:t>обучения робототехнике </a:t>
            </a:r>
            <a:r>
              <a:rPr lang="en-US" sz="1600" i="1" dirty="0" err="1"/>
              <a:t>Arduino</a:t>
            </a:r>
            <a:r>
              <a:rPr lang="ru-RU" sz="1600" i="1" dirty="0"/>
              <a:t>, основанном на применении дистанционных образовательных технологий и электронных образовательных ресурсов с использованием цифровых сервисов </a:t>
            </a:r>
            <a:r>
              <a:rPr lang="ru-RU" sz="1600" i="1" dirty="0" err="1"/>
              <a:t>Tinkercad</a:t>
            </a:r>
            <a:r>
              <a:rPr lang="ru-RU" sz="1600" i="1" dirty="0"/>
              <a:t> и </a:t>
            </a:r>
            <a:r>
              <a:rPr lang="ru-RU" sz="1600" i="1" dirty="0" err="1"/>
              <a:t>OnlineTestPad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071552"/>
            <a:ext cx="3929090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900" dirty="0"/>
              <a:t>Актуальность проекта обусловлена усилением внимания к обновлению содержания и технологий образования детей по техническому и технологическому профилям (в условиях дополнительного образования, внеурочной деятельности, реализации школьного курса «Технология»)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1643042" y="71420"/>
            <a:ext cx="1643074" cy="1500198"/>
          </a:xfrm>
          <a:prstGeom prst="hexagon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Прогноз научно-технологического развития Российской Федерации на период до 2030 года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285720" y="857238"/>
            <a:ext cx="1643074" cy="1500198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Федеральный проект «Цифровая образовательная среда»</a:t>
            </a:r>
          </a:p>
        </p:txBody>
      </p:sp>
      <p:sp>
        <p:nvSpPr>
          <p:cNvPr id="11" name="Шестиугольник 10"/>
          <p:cNvSpPr/>
          <p:nvPr/>
        </p:nvSpPr>
        <p:spPr>
          <a:xfrm>
            <a:off x="3000364" y="857238"/>
            <a:ext cx="1643074" cy="1500198"/>
          </a:xfrm>
          <a:prstGeom prst="hexagon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Стратегия пространственного развития Российской Федерации на период до 2025 года</a:t>
            </a:r>
          </a:p>
        </p:txBody>
      </p:sp>
      <p:sp>
        <p:nvSpPr>
          <p:cNvPr id="12" name="Шестиугольник 11"/>
          <p:cNvSpPr/>
          <p:nvPr/>
        </p:nvSpPr>
        <p:spPr>
          <a:xfrm>
            <a:off x="285720" y="2428874"/>
            <a:ext cx="1643074" cy="1500198"/>
          </a:xfrm>
          <a:prstGeom prst="hexag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Государственная программа Российской Федерации «Развитие образования» на 2019-2025 годы</a:t>
            </a:r>
          </a:p>
        </p:txBody>
      </p:sp>
      <p:sp>
        <p:nvSpPr>
          <p:cNvPr id="13" name="Шестиугольник 12"/>
          <p:cNvSpPr/>
          <p:nvPr/>
        </p:nvSpPr>
        <p:spPr>
          <a:xfrm>
            <a:off x="1643042" y="1643056"/>
            <a:ext cx="1643074" cy="1500198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Концепция  развития дополнительного образования детей до 2030 года</a:t>
            </a:r>
            <a:endParaRPr lang="ru-RU" sz="11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 flipH="1">
            <a:off x="4167366" y="180640"/>
            <a:ext cx="4857784" cy="642942"/>
          </a:xfrm>
          <a:prstGeom prst="round2DiagRect">
            <a:avLst/>
          </a:prstGeom>
          <a:solidFill>
            <a:schemeClr val="tx2">
              <a:lumMod val="40000"/>
              <a:lumOff val="6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Актуальность проекта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противолежащими углами 9"/>
          <p:cNvSpPr/>
          <p:nvPr/>
        </p:nvSpPr>
        <p:spPr>
          <a:xfrm flipH="1">
            <a:off x="3929058" y="285734"/>
            <a:ext cx="4857784" cy="642942"/>
          </a:xfrm>
          <a:prstGeom prst="round2DiagRect">
            <a:avLst/>
          </a:prstGeom>
          <a:solidFill>
            <a:schemeClr val="tx2">
              <a:lumMod val="40000"/>
              <a:lumOff val="6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71934" y="357172"/>
            <a:ext cx="4684717" cy="479822"/>
          </a:xfrm>
        </p:spPr>
        <p:txBody>
          <a:bodyPr/>
          <a:lstStyle/>
          <a:p>
            <a:pPr algn="ctr"/>
            <a:r>
              <a:rPr lang="ru-RU" i="1" dirty="0" smtClean="0"/>
              <a:t>Задачи проекта: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9058" y="1000114"/>
            <a:ext cx="4757743" cy="3857652"/>
          </a:xfrm>
          <a:ln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marL="92075" lvl="0" indent="357188" algn="just">
              <a:buFont typeface="Wingdings" pitchFamily="2" charset="2"/>
              <a:buChar char="ü"/>
            </a:pPr>
            <a:r>
              <a:rPr lang="ru-RU" dirty="0"/>
              <a:t>создать образовательную платформу для направления образовательной робототехники </a:t>
            </a:r>
            <a:r>
              <a:rPr lang="ru-RU" dirty="0" err="1"/>
              <a:t>Arduino</a:t>
            </a:r>
            <a:r>
              <a:rPr lang="ru-RU" dirty="0"/>
              <a:t> на базе цифрового сервиса </a:t>
            </a:r>
            <a:r>
              <a:rPr lang="ru-RU" dirty="0" err="1"/>
              <a:t>OnlineTestPad</a:t>
            </a:r>
            <a:r>
              <a:rPr lang="ru-RU" dirty="0"/>
              <a:t>,</a:t>
            </a:r>
          </a:p>
          <a:p>
            <a:pPr marL="92075" lvl="0" indent="357188" algn="just">
              <a:buFont typeface="Wingdings" pitchFamily="2" charset="2"/>
              <a:buChar char="ü"/>
            </a:pPr>
            <a:r>
              <a:rPr lang="ru-RU" dirty="0"/>
              <a:t>разработать электронные учебно-методические материалы (видео-лекции, методические рекомендации) на базе цифровых образовательных сервисов, позволяющие осуществлять образовательный процесс по направлению образовательной робототехники </a:t>
            </a:r>
            <a:r>
              <a:rPr lang="ru-RU" dirty="0" err="1"/>
              <a:t>Arduino</a:t>
            </a:r>
            <a:r>
              <a:rPr lang="ru-RU" dirty="0"/>
              <a:t>, </a:t>
            </a:r>
          </a:p>
          <a:p>
            <a:pPr marL="92075" indent="357188" algn="just">
              <a:buFont typeface="Wingdings" pitchFamily="2" charset="2"/>
              <a:buChar char="ü"/>
            </a:pPr>
            <a:r>
              <a:rPr lang="ru-RU" dirty="0"/>
              <a:t>апробировать в условиях дополнительного образования инновационную практику образовательной робототехники </a:t>
            </a:r>
            <a:r>
              <a:rPr lang="ru-RU" dirty="0" err="1"/>
              <a:t>Arduino</a:t>
            </a:r>
            <a:r>
              <a:rPr lang="ru-RU" dirty="0"/>
              <a:t> средствами цифровых образовательных технологий.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28596" y="1142990"/>
            <a:ext cx="3071834" cy="3071834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держимое 5"/>
          <p:cNvSpPr>
            <a:spLocks noGrp="1"/>
          </p:cNvSpPr>
          <p:nvPr>
            <p:ph sz="quarter" idx="4"/>
          </p:nvPr>
        </p:nvSpPr>
        <p:spPr>
          <a:xfrm>
            <a:off x="500034" y="1357304"/>
            <a:ext cx="3000397" cy="2786082"/>
          </a:xfrm>
          <a:noFill/>
          <a:ln>
            <a:noFill/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i="1" dirty="0" smtClean="0"/>
              <a:t>Цель проекта:</a:t>
            </a:r>
          </a:p>
          <a:p>
            <a:pPr marL="0" indent="0" algn="ctr">
              <a:buNone/>
            </a:pPr>
            <a:r>
              <a:rPr lang="ru-RU" dirty="0"/>
              <a:t>создать инновационную практику обучения педагогических работников, работающих с </a:t>
            </a:r>
            <a:r>
              <a:rPr lang="ru-RU" dirty="0" smtClean="0"/>
              <a:t>учащимися </a:t>
            </a:r>
            <a:r>
              <a:rPr lang="ru-RU" dirty="0"/>
              <a:t>среднего школьного </a:t>
            </a:r>
            <a:r>
              <a:rPr lang="ru-RU" dirty="0" smtClean="0"/>
              <a:t>возраста </a:t>
            </a:r>
            <a:r>
              <a:rPr lang="ru-RU" dirty="0"/>
              <a:t>(11-16 лет), по образовательной робототехнике </a:t>
            </a:r>
            <a:r>
              <a:rPr lang="en-US" dirty="0" err="1"/>
              <a:t>Arduino</a:t>
            </a:r>
            <a:r>
              <a:rPr lang="ru-RU" dirty="0"/>
              <a:t> средствами цифровых образовательных технологий.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42290" y="195486"/>
            <a:ext cx="8572560" cy="629832"/>
          </a:xfrm>
          <a:prstGeom prst="round2DiagRect">
            <a:avLst/>
          </a:prstGeom>
          <a:solidFill>
            <a:schemeClr val="tx2">
              <a:lumMod val="40000"/>
              <a:lumOff val="60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13770" y="191729"/>
            <a:ext cx="8229600" cy="579821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Сроки и механизмы реализации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915566"/>
            <a:ext cx="8229600" cy="3960440"/>
          </a:xfrm>
          <a:ln cap="rnd">
            <a:prstDash val="lgDash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50" i="1" dirty="0"/>
              <a:t>организационный этап (01.09.2022-16.09.2022):</a:t>
            </a:r>
            <a:endParaRPr lang="ru-RU" sz="1550" dirty="0"/>
          </a:p>
          <a:p>
            <a:pPr marL="0" lvl="0" indent="182563" algn="just"/>
            <a:r>
              <a:rPr lang="ru-RU" sz="1550" dirty="0"/>
              <a:t>утверждение нормативных актов МОУ ДО «ГЦТТ» по организации МИП;</a:t>
            </a:r>
          </a:p>
          <a:p>
            <a:pPr marL="0" lvl="0" indent="182563" algn="just"/>
            <a:r>
              <a:rPr lang="ru-RU" sz="1550" dirty="0"/>
              <a:t>н</a:t>
            </a:r>
            <a:r>
              <a:rPr lang="ru-RU" sz="1550" dirty="0" smtClean="0"/>
              <a:t>аполнение страницы </a:t>
            </a:r>
            <a:r>
              <a:rPr lang="ru-RU" sz="1550" dirty="0"/>
              <a:t>«Инновационная деятельность» на сайте МОУ ДО «ГЦТТ»;</a:t>
            </a:r>
          </a:p>
          <a:p>
            <a:pPr marL="0" indent="0" algn="just">
              <a:buNone/>
            </a:pPr>
            <a:r>
              <a:rPr lang="ru-RU" sz="1550" i="1" dirty="0"/>
              <a:t>проектировочный этап (19.09.2022-14.04.2023):</a:t>
            </a:r>
            <a:endParaRPr lang="ru-RU" sz="1550" dirty="0"/>
          </a:p>
          <a:p>
            <a:pPr marL="0" lvl="0" indent="182563" algn="just"/>
            <a:r>
              <a:rPr lang="ru-RU" sz="1550" dirty="0"/>
              <a:t>создание образовательной платформы по направлению робототехника </a:t>
            </a:r>
            <a:r>
              <a:rPr lang="ru-RU" sz="1550" dirty="0" err="1"/>
              <a:t>Arduino</a:t>
            </a:r>
            <a:r>
              <a:rPr lang="ru-RU" sz="1550" dirty="0"/>
              <a:t> на базе цифрового сервиса </a:t>
            </a:r>
            <a:r>
              <a:rPr lang="ru-RU" sz="1550" dirty="0" err="1"/>
              <a:t>OnlineTestPad</a:t>
            </a:r>
            <a:r>
              <a:rPr lang="ru-RU" sz="1550" dirty="0"/>
              <a:t>;</a:t>
            </a:r>
          </a:p>
          <a:p>
            <a:pPr marL="0" lvl="0" indent="182563" algn="just"/>
            <a:r>
              <a:rPr lang="ru-RU" sz="1550" dirty="0"/>
              <a:t>разработка ДООП ««Образовательная робототехника – </a:t>
            </a:r>
            <a:r>
              <a:rPr lang="ru-RU" sz="1550" dirty="0" err="1"/>
              <a:t>Arduino</a:t>
            </a:r>
            <a:r>
              <a:rPr lang="ru-RU" sz="1550" dirty="0"/>
              <a:t> IDE VS </a:t>
            </a:r>
            <a:r>
              <a:rPr lang="ru-RU" sz="1550" dirty="0" err="1"/>
              <a:t>Tinkercad</a:t>
            </a:r>
            <a:r>
              <a:rPr lang="ru-RU" sz="1550" dirty="0"/>
              <a:t>. Быстрый старт» для педагогов дополнительного образования, педагогов, осуществляющих внеурочную деятельность, преподающих школьный предмет «Технология»;</a:t>
            </a:r>
          </a:p>
          <a:p>
            <a:pPr marL="0" lvl="0" indent="182563" algn="just"/>
            <a:r>
              <a:rPr lang="ru-RU" sz="1550" dirty="0"/>
              <a:t>сьёмка и монтаж видео-лекций;</a:t>
            </a:r>
          </a:p>
          <a:p>
            <a:pPr marL="0" lvl="0" indent="182563" algn="just"/>
            <a:r>
              <a:rPr lang="ru-RU" sz="1550" dirty="0"/>
              <a:t>разработка методических рекомендации к тематическим блокам видео-лекций;</a:t>
            </a:r>
          </a:p>
          <a:p>
            <a:pPr marL="0" indent="0" algn="just">
              <a:buNone/>
            </a:pPr>
            <a:r>
              <a:rPr lang="ru-RU" sz="1550" i="1" dirty="0" err="1"/>
              <a:t>апробационно</a:t>
            </a:r>
            <a:r>
              <a:rPr lang="ru-RU" sz="1550" i="1" dirty="0"/>
              <a:t>-аналитический этап (17.04.2023-15.05.2023):</a:t>
            </a:r>
            <a:endParaRPr lang="ru-RU" sz="1550" dirty="0"/>
          </a:p>
          <a:p>
            <a:pPr marL="0" lvl="0" indent="182563" algn="just"/>
            <a:r>
              <a:rPr lang="ru-RU" sz="1550" dirty="0"/>
              <a:t>тестирование работы образовательной платформы на базе цифрового сервиса </a:t>
            </a:r>
            <a:r>
              <a:rPr lang="ru-RU" sz="1550" dirty="0" err="1"/>
              <a:t>OnlineTestPad</a:t>
            </a:r>
            <a:r>
              <a:rPr lang="ru-RU" sz="1550" dirty="0"/>
              <a:t>;</a:t>
            </a:r>
          </a:p>
          <a:p>
            <a:pPr marL="0" lvl="0" indent="182563" algn="just"/>
            <a:r>
              <a:rPr lang="ru-RU" sz="1550" dirty="0"/>
              <a:t>обобщение, анализ, интерпретация результатов инновационной практики</a:t>
            </a:r>
            <a:r>
              <a:rPr lang="ru-RU" sz="1550" dirty="0" smtClean="0"/>
              <a:t>.</a:t>
            </a:r>
            <a:endParaRPr lang="ru-RU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вырезанными противолежащими углами 10"/>
          <p:cNvSpPr/>
          <p:nvPr/>
        </p:nvSpPr>
        <p:spPr>
          <a:xfrm flipH="1">
            <a:off x="4357686" y="2786064"/>
            <a:ext cx="4286280" cy="2214578"/>
          </a:xfrm>
          <a:prstGeom prst="snip2Diag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 flipV="1">
            <a:off x="500034" y="1000114"/>
            <a:ext cx="4071966" cy="2071702"/>
          </a:xfrm>
          <a:prstGeom prst="snip2Diag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34" y="71420"/>
            <a:ext cx="8143932" cy="785818"/>
          </a:xfrm>
          <a:prstGeom prst="round2DiagRect">
            <a:avLst/>
          </a:prstGeom>
          <a:solidFill>
            <a:schemeClr val="tx2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214428"/>
            <a:ext cx="3857652" cy="135732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1800" b="1" i="1" dirty="0" smtClean="0"/>
              <a:t>программного </a:t>
            </a:r>
            <a:r>
              <a:rPr lang="ru-RU" sz="1800" b="1" i="1" dirty="0"/>
              <a:t>обеспечения</a:t>
            </a:r>
            <a:r>
              <a:rPr lang="ru-RU" sz="1800" b="1" i="1" dirty="0" smtClean="0"/>
              <a:t>:</a:t>
            </a:r>
          </a:p>
          <a:p>
            <a:pPr marL="0" lvl="0" indent="0"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образовательная платформа по направлению робототехника </a:t>
            </a:r>
            <a:r>
              <a:rPr lang="ru-RU" sz="1800" dirty="0" err="1"/>
              <a:t>Arduino</a:t>
            </a:r>
            <a:r>
              <a:rPr lang="ru-RU" sz="1800" dirty="0"/>
              <a:t> на базе цифрового сервиса </a:t>
            </a:r>
            <a:r>
              <a:rPr lang="ru-RU" sz="1800" dirty="0" err="1"/>
              <a:t>OnlineTestPad</a:t>
            </a:r>
            <a:r>
              <a:rPr lang="ru-RU" sz="1800" dirty="0" smtClean="0"/>
              <a:t>;</a:t>
            </a: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2928940"/>
            <a:ext cx="3824286" cy="192882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1400" b="1" i="1" dirty="0" smtClean="0"/>
              <a:t>методического обеспечения:</a:t>
            </a:r>
          </a:p>
          <a:p>
            <a:pPr marL="0" lvl="0" indent="0" algn="just">
              <a:buNone/>
            </a:pPr>
            <a:r>
              <a:rPr lang="ru-RU" sz="1400" dirty="0" smtClean="0"/>
              <a:t> электронное методическое пособие по направлению «Образовательная робототехника – </a:t>
            </a:r>
            <a:r>
              <a:rPr lang="ru-RU" sz="1400" dirty="0" err="1" smtClean="0"/>
              <a:t>Arduino</a:t>
            </a:r>
            <a:r>
              <a:rPr lang="ru-RU" sz="1400" dirty="0" smtClean="0"/>
              <a:t> IDE VS </a:t>
            </a:r>
            <a:r>
              <a:rPr lang="ru-RU" sz="1400" dirty="0" err="1" smtClean="0"/>
              <a:t>Tinkercad</a:t>
            </a:r>
            <a:r>
              <a:rPr lang="ru-RU" sz="1400" dirty="0" smtClean="0"/>
              <a:t>. Быстрый старт» на платформе цифрового сервиса </a:t>
            </a:r>
            <a:r>
              <a:rPr lang="ru-RU" sz="1400" dirty="0" err="1" smtClean="0"/>
              <a:t>OnlineTestPad</a:t>
            </a:r>
            <a:r>
              <a:rPr lang="ru-RU" sz="1400" dirty="0" smtClean="0"/>
              <a:t> (обучающие тематические блоки авторских видео-лекций и методические рекомендации к ним).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00034" y="214296"/>
            <a:ext cx="8229600" cy="491743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Ожидаемые инновационные продукты на уровне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85720" y="214296"/>
            <a:ext cx="4572032" cy="928694"/>
          </a:xfrm>
          <a:prstGeom prst="round2DiagRect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85734"/>
            <a:ext cx="4572032" cy="76557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Состав </a:t>
            </a:r>
            <a:r>
              <a:rPr lang="ru-RU" dirty="0"/>
              <a:t>участников реализации инновационного проекта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596" y="1500180"/>
            <a:ext cx="4500594" cy="33575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/>
              <a:t>Березенкова</a:t>
            </a:r>
            <a:r>
              <a:rPr lang="ru-RU" dirty="0"/>
              <a:t> Юлия Борисовна, директор;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Сурикова </a:t>
            </a:r>
            <a:r>
              <a:rPr lang="ru-RU" dirty="0"/>
              <a:t>Анна Николаевна, заместитель директора по УВР;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Братцевский</a:t>
            </a:r>
            <a:r>
              <a:rPr lang="ru-RU" dirty="0" smtClean="0"/>
              <a:t> </a:t>
            </a:r>
            <a:r>
              <a:rPr lang="ru-RU" dirty="0"/>
              <a:t>Алексей Борисович, педагог дополнительного образования;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Нечипорук</a:t>
            </a:r>
            <a:r>
              <a:rPr lang="ru-RU" dirty="0" smtClean="0"/>
              <a:t> </a:t>
            </a:r>
            <a:r>
              <a:rPr lang="ru-RU" dirty="0"/>
              <a:t>Екатерина Петровна, педагог дополнительного образования.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357818" y="714362"/>
            <a:ext cx="3398833" cy="350046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1900" b="1" i="1" dirty="0"/>
              <a:t>Научный руководитель: </a:t>
            </a:r>
            <a:endParaRPr lang="ru-RU" sz="1900" b="1" i="1" dirty="0" smtClean="0"/>
          </a:p>
          <a:p>
            <a:pPr>
              <a:buNone/>
            </a:pPr>
            <a:r>
              <a:rPr lang="ru-RU" sz="1900" dirty="0" err="1" smtClean="0"/>
              <a:t>Лекомцева</a:t>
            </a:r>
            <a:r>
              <a:rPr lang="ru-RU" sz="1900" dirty="0" smtClean="0"/>
              <a:t> </a:t>
            </a:r>
            <a:r>
              <a:rPr lang="ru-RU" sz="1900" dirty="0"/>
              <a:t>Елена Николаевна, доцент кафедры теории и истории педагогики  факультета социального управления ФГБОУ ВО «Ярославского государственного педагогического университета им. К.Д. Ушинского», кандидат педагогических наук.</a:t>
            </a:r>
          </a:p>
          <a:p>
            <a:pPr algn="ctr">
              <a:buNone/>
            </a:pPr>
            <a:r>
              <a:rPr lang="ru-RU" sz="1900" b="1" i="1" dirty="0"/>
              <a:t>Консультант: </a:t>
            </a:r>
            <a:endParaRPr lang="ru-RU" sz="1900" b="1" i="1" dirty="0" smtClean="0"/>
          </a:p>
          <a:p>
            <a:pPr>
              <a:buNone/>
            </a:pPr>
            <a:r>
              <a:rPr lang="ru-RU" sz="1900" dirty="0" smtClean="0"/>
              <a:t>Кашина </a:t>
            </a:r>
            <a:r>
              <a:rPr lang="ru-RU" sz="1900" dirty="0"/>
              <a:t>Оксана Валерьевна, старший методист регионального модельного центра  ГАУ ДПО ЯО «Институт развития образования»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42910" y="214296"/>
            <a:ext cx="7929618" cy="928694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205979"/>
            <a:ext cx="7929618" cy="857250"/>
          </a:xfrm>
        </p:spPr>
        <p:txBody>
          <a:bodyPr>
            <a:noAutofit/>
          </a:bodyPr>
          <a:lstStyle/>
          <a:p>
            <a:r>
              <a:rPr lang="ru-RU" sz="2000" b="1" dirty="0"/>
              <a:t>Предложения по распространению и внедрению результатов проекта в МСО. 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285866"/>
            <a:ext cx="8229600" cy="3394472"/>
          </a:xfrm>
          <a:ln w="28575" cap="rnd" cmpd="sng"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450850">
              <a:buFont typeface="Wingdings" pitchFamily="2" charset="2"/>
              <a:buChar char="ü"/>
              <a:tabLst>
                <a:tab pos="450850" algn="l"/>
              </a:tabLst>
            </a:pPr>
            <a:r>
              <a:rPr lang="ru-RU" dirty="0"/>
              <a:t>при организации образовательного процесса по направлению образовательная робототехника </a:t>
            </a:r>
            <a:r>
              <a:rPr lang="en-US" dirty="0" err="1"/>
              <a:t>Arduino</a:t>
            </a:r>
            <a:r>
              <a:rPr lang="ru-RU" dirty="0"/>
              <a:t> в дополнительном образовании (в том числе для учащихся из сельской местности), внеурочной деятельности и в школьном курсе «Технология»;</a:t>
            </a:r>
          </a:p>
          <a:p>
            <a:pPr marL="0" lvl="0" indent="450850" algn="just">
              <a:buFont typeface="Wingdings" pitchFamily="2" charset="2"/>
              <a:buChar char="ü"/>
              <a:tabLst>
                <a:tab pos="450850" algn="l"/>
              </a:tabLst>
            </a:pPr>
            <a:r>
              <a:rPr lang="ru-RU" dirty="0"/>
              <a:t>при организации курсов повышения квалификации и стажировок по направлению образовательная робототехника </a:t>
            </a:r>
            <a:r>
              <a:rPr lang="en-US" dirty="0" err="1"/>
              <a:t>Arduino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42910" y="214296"/>
            <a:ext cx="7929618" cy="629262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205979"/>
            <a:ext cx="7929618" cy="637579"/>
          </a:xfrm>
        </p:spPr>
        <p:txBody>
          <a:bodyPr>
            <a:noAutofit/>
          </a:bodyPr>
          <a:lstStyle/>
          <a:p>
            <a:pPr lvl="0"/>
            <a:r>
              <a:rPr lang="ru-RU" sz="2400" b="1" dirty="0"/>
              <a:t>Изменения в МСО, ожидаемые от реализации проекта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92919" y="1059582"/>
            <a:ext cx="8229600" cy="3662148"/>
          </a:xfrm>
          <a:ln w="28575" cap="rnd" cmpd="sng"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263525" algn="just">
              <a:buFont typeface="Wingdings" panose="05000000000000000000" pitchFamily="2" charset="2"/>
              <a:buChar char="ü"/>
            </a:pPr>
            <a:r>
              <a:rPr lang="ru-RU" sz="1600" b="1" i="1" dirty="0"/>
              <a:t>социальный эффект: повышение мотивации педагогических работников </a:t>
            </a:r>
            <a:r>
              <a:rPr lang="ru-RU" sz="1600" dirty="0"/>
              <a:t>(учителей-предметников школьного курса «Технология», учителей внеурочной деятельности, педагогов дополнительного образования) к внедрению в образовательный процесс направления образовательная робототехника </a:t>
            </a:r>
            <a:r>
              <a:rPr lang="en-US" sz="1600" dirty="0"/>
              <a:t>Arduino</a:t>
            </a:r>
            <a:r>
              <a:rPr lang="ru-RU" sz="1600" dirty="0"/>
              <a:t>, построенного исключительно на базе цифровых образовательных ресурсов;</a:t>
            </a:r>
          </a:p>
          <a:p>
            <a:pPr marL="0" lvl="0" indent="263525" algn="just">
              <a:buFont typeface="Wingdings" panose="05000000000000000000" pitchFamily="2" charset="2"/>
              <a:buChar char="ü"/>
            </a:pPr>
            <a:r>
              <a:rPr lang="ru-RU" sz="1600" b="1" i="1" dirty="0"/>
              <a:t>экономический эффект: повышение доступности образования </a:t>
            </a:r>
            <a:r>
              <a:rPr lang="ru-RU" sz="1600" dirty="0"/>
              <a:t>(общего, дополнительного) по направлению образовательная робототехника </a:t>
            </a:r>
            <a:r>
              <a:rPr lang="ru-RU" sz="1600" dirty="0" err="1"/>
              <a:t>Arduino</a:t>
            </a:r>
            <a:r>
              <a:rPr lang="ru-RU" sz="1600" dirty="0"/>
              <a:t>, исключающего материальные затраты (приобретение специального оборудования и расходных материалов) за счет организации образовательного процесса исключительно на базе цифровых образовательных ресурсов;</a:t>
            </a:r>
          </a:p>
          <a:p>
            <a:pPr marL="0" lvl="0" indent="263525" algn="just">
              <a:buFont typeface="Wingdings" panose="05000000000000000000" pitchFamily="2" charset="2"/>
              <a:buChar char="ü"/>
            </a:pPr>
            <a:r>
              <a:rPr lang="ru-RU" sz="1600" b="1" i="1" dirty="0"/>
              <a:t>образовательный эффект: увеличение охвата обучающихся </a:t>
            </a:r>
            <a:r>
              <a:rPr lang="ru-RU" sz="1600" dirty="0"/>
              <a:t>по дополнительным общеобразовательным программам технической направленности по направлению образовательная робототехника </a:t>
            </a:r>
            <a:r>
              <a:rPr lang="ru-RU" sz="1600" dirty="0" err="1"/>
              <a:t>Arduino</a:t>
            </a:r>
            <a:r>
              <a:rPr lang="ru-RU" sz="1600" dirty="0"/>
              <a:t>, в том числе детей-инвалидов, детей с ОВЗ, детей на семейном обучении вне зависимости от их территориальной удалённости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385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amd5-3600\Users\Public\Pictures\logo_GTsTT_bukvy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85734"/>
            <a:ext cx="2571768" cy="20773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14480" y="2643188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656</Words>
  <Application>Microsoft Office PowerPoint</Application>
  <PresentationFormat>Экран (16:9)</PresentationFormat>
  <Paragraphs>54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Образовательная робототехника –  Arduino IDE VS Tinkercad:  практика цифрового образования</vt:lpstr>
      <vt:lpstr>Инновационность проекта: Принципиально новый подход обучения робототехнике Arduino, основанном на применении дистанционных образовательных технологий и электронных образовательных ресурсов с использованием цифровых сервисов Tinkercad и OnlineTestPad.</vt:lpstr>
      <vt:lpstr>Презентация PowerPoint</vt:lpstr>
      <vt:lpstr>Сроки и механизмы реализации проекта:</vt:lpstr>
      <vt:lpstr>Ожидаемые инновационные продукты на уровне</vt:lpstr>
      <vt:lpstr>Презентация PowerPoint</vt:lpstr>
      <vt:lpstr>Предложения по распространению и внедрению результатов проекта в МСО. </vt:lpstr>
      <vt:lpstr>Изменения в МСО, ожидаемые от реализации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робототехника –  Arduino IDE VS Tinkercad: практика цифрового образования</dc:title>
  <dc:creator>FinTroll</dc:creator>
  <cp:lastModifiedBy>Березенкова Юлия</cp:lastModifiedBy>
  <cp:revision>22</cp:revision>
  <dcterms:created xsi:type="dcterms:W3CDTF">2022-06-19T17:59:34Z</dcterms:created>
  <dcterms:modified xsi:type="dcterms:W3CDTF">2022-06-23T08:02:07Z</dcterms:modified>
</cp:coreProperties>
</file>