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D:\2023-24 год\всякая всячина\фон цв треуг.jpg"/>
          <p:cNvPicPr>
            <a:picLocks noChangeAspect="1" noChangeArrowheads="1"/>
          </p:cNvPicPr>
          <p:nvPr/>
        </p:nvPicPr>
        <p:blipFill>
          <a:blip r:embed="rId2" cstate="print"/>
          <a:srcRect l="875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ая выноска 4"/>
          <p:cNvSpPr/>
          <p:nvPr/>
        </p:nvSpPr>
        <p:spPr>
          <a:xfrm>
            <a:off x="1428728" y="1785926"/>
            <a:ext cx="6286544" cy="3143272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Техника безопасности в компьютерном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МОУ ДО «ГЦТТ»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2023-24 год\всякая всячина\фон цв треуг.jpg"/>
          <p:cNvPicPr>
            <a:picLocks noChangeAspect="1" noChangeArrowheads="1"/>
          </p:cNvPicPr>
          <p:nvPr/>
        </p:nvPicPr>
        <p:blipFill>
          <a:blip r:embed="rId2" cstate="print"/>
          <a:srcRect l="8750" r="11250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6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Правильная посадка за рабочим местом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2" name="Picture 2" descr="D:\2023-24 год\всякая всячина\правильная посад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362096"/>
            <a:ext cx="5222543" cy="4995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2023-24 год\всякая всячина\фон цв треуг.jpg"/>
          <p:cNvPicPr>
            <a:picLocks noChangeAspect="1" noChangeArrowheads="1"/>
          </p:cNvPicPr>
          <p:nvPr/>
        </p:nvPicPr>
        <p:blipFill>
          <a:blip r:embed="rId2" cstate="print"/>
          <a:srcRect l="875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Требования безопасности перед началом </a:t>
            </a:r>
            <a:r>
              <a:rPr lang="ru-RU" sz="4000" b="1" dirty="0" smtClean="0">
                <a:solidFill>
                  <a:schemeClr val="bg1"/>
                </a:solidFill>
              </a:rPr>
              <a:t>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Запрещено входить в кабинет в верхней одежде, головных уборах, с громоздкими предметами и едой.</a:t>
            </a:r>
          </a:p>
          <a:p>
            <a:r>
              <a:rPr lang="ru-RU" dirty="0" smtClean="0"/>
              <a:t>Запрещено </a:t>
            </a:r>
            <a:r>
              <a:rPr lang="ru-RU" dirty="0" smtClean="0"/>
              <a:t>входить в кабинет информатики в грязной обуви. </a:t>
            </a:r>
          </a:p>
          <a:p>
            <a:r>
              <a:rPr lang="ru-RU" dirty="0" smtClean="0"/>
              <a:t>Запрещается </a:t>
            </a:r>
            <a:r>
              <a:rPr lang="ru-RU" dirty="0" smtClean="0"/>
              <a:t>шуметь, громко разговаривать и отвлекать других учащихся.</a:t>
            </a:r>
          </a:p>
          <a:p>
            <a:r>
              <a:rPr lang="ru-RU" dirty="0" smtClean="0"/>
              <a:t>Запрещено </a:t>
            </a:r>
            <a:r>
              <a:rPr lang="ru-RU" dirty="0" smtClean="0"/>
              <a:t>бегать и прыгать, самовольно передвигаться по кабинету.</a:t>
            </a:r>
          </a:p>
          <a:p>
            <a:r>
              <a:rPr lang="ru-RU" dirty="0" smtClean="0"/>
              <a:t>Перед </a:t>
            </a:r>
            <a:r>
              <a:rPr lang="ru-RU" dirty="0" smtClean="0"/>
              <a:t>началом занятий все личные мобильные устройства учащихся (телефон, плеер и т.п.) должны быть выключены.</a:t>
            </a:r>
          </a:p>
          <a:p>
            <a:r>
              <a:rPr lang="ru-RU" dirty="0" smtClean="0"/>
              <a:t>Разрешается </a:t>
            </a:r>
            <a:r>
              <a:rPr lang="ru-RU" dirty="0" smtClean="0"/>
              <a:t>работать только на том компьютере, который выделен на занятие.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2023-24 год\всякая всячина\фон цв треуг.jpg"/>
          <p:cNvPicPr>
            <a:picLocks noChangeAspect="1" noChangeArrowheads="1"/>
          </p:cNvPicPr>
          <p:nvPr/>
        </p:nvPicPr>
        <p:blipFill>
          <a:blip r:embed="rId2" cstate="print"/>
          <a:srcRect l="875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Требования безопасности перед началом </a:t>
            </a:r>
            <a:r>
              <a:rPr lang="ru-RU" sz="4000" b="1" dirty="0" smtClean="0">
                <a:solidFill>
                  <a:schemeClr val="bg1"/>
                </a:solidFill>
              </a:rPr>
              <a:t>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Не разрешается переименовывать ярлыки, папки, файлы.</a:t>
            </a:r>
          </a:p>
          <a:p>
            <a:r>
              <a:rPr lang="ru-RU" sz="2800" dirty="0" smtClean="0"/>
              <a:t>Удалять папки и файлы! Менять настройки компьютера и программ! </a:t>
            </a:r>
          </a:p>
          <a:p>
            <a:r>
              <a:rPr lang="ru-RU" sz="2800" dirty="0" smtClean="0"/>
              <a:t>Перед </a:t>
            </a:r>
            <a:r>
              <a:rPr lang="ru-RU" sz="2800" dirty="0" smtClean="0"/>
              <a:t>началом работы учащийся обязан осмотреть рабочее место и свой компьютер на предмет отсутствия видимых повреждений оборудования.</a:t>
            </a:r>
          </a:p>
          <a:p>
            <a:r>
              <a:rPr lang="ru-RU" sz="2800" dirty="0" smtClean="0"/>
              <a:t>Запрещается </a:t>
            </a:r>
            <a:r>
              <a:rPr lang="ru-RU" sz="2800" dirty="0" smtClean="0"/>
              <a:t>выключать или включать оборудование без разрешения преподавателя.</a:t>
            </a:r>
          </a:p>
          <a:p>
            <a:r>
              <a:rPr lang="ru-RU" sz="2800" dirty="0" smtClean="0"/>
              <a:t>Напряжение </a:t>
            </a:r>
            <a:r>
              <a:rPr lang="ru-RU" sz="2800" dirty="0" smtClean="0"/>
              <a:t>в сети кабинета включается и выключается только преподавателем.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2023-24 год\всякая всячина\фон цв треуг.jpg"/>
          <p:cNvPicPr>
            <a:picLocks noChangeAspect="1" noChangeArrowheads="1"/>
          </p:cNvPicPr>
          <p:nvPr/>
        </p:nvPicPr>
        <p:blipFill>
          <a:blip r:embed="rId2" cstate="print"/>
          <a:srcRect l="875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6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Требования безопасности во время </a:t>
            </a:r>
            <a:r>
              <a:rPr lang="ru-RU" sz="3600" b="1" dirty="0" smtClean="0">
                <a:solidFill>
                  <a:schemeClr val="bg1"/>
                </a:solidFill>
              </a:rPr>
              <a:t>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143536"/>
          </a:xfrm>
        </p:spPr>
        <p:txBody>
          <a:bodyPr>
            <a:normAutofit fontScale="25000" lnSpcReduction="20000"/>
          </a:bodyPr>
          <a:lstStyle/>
          <a:p>
            <a:pPr marL="266700" indent="-182563">
              <a:buNone/>
            </a:pPr>
            <a:r>
              <a:rPr lang="ru-RU" sz="9600" dirty="0" smtClean="0"/>
              <a:t>1. С техникой обращаться бережно: не стучать по мониторам, не стучать мышкой о стол, не стучать по клавишам клавиатуры.</a:t>
            </a:r>
          </a:p>
          <a:p>
            <a:pPr marL="266700" indent="-182563">
              <a:buNone/>
            </a:pPr>
            <a:r>
              <a:rPr lang="ru-RU" sz="9600" dirty="0" smtClean="0"/>
              <a:t>2. При возникновении неполадок: появлении изменений в функционировании аппаратуры, самопроизвольного её отключения необходимо немедленно прекратить работу и сообщить об этом преподавателю.</a:t>
            </a:r>
          </a:p>
          <a:p>
            <a:pPr marL="266700" indent="-182563">
              <a:buNone/>
            </a:pPr>
            <a:r>
              <a:rPr lang="ru-RU" sz="9600" dirty="0" smtClean="0"/>
              <a:t>3. Не пытаться исправить неполадки в оборудовании самостоятельно.</a:t>
            </a:r>
          </a:p>
          <a:p>
            <a:pPr marL="266700" indent="-182563">
              <a:buNone/>
            </a:pPr>
            <a:r>
              <a:rPr lang="ru-RU" sz="9600" dirty="0" smtClean="0"/>
              <a:t>4. Выполнять за компьютером только те действия, которые говорит преподаватель.</a:t>
            </a:r>
          </a:p>
          <a:p>
            <a:pPr marL="266700" indent="-182563">
              <a:buNone/>
            </a:pPr>
            <a:r>
              <a:rPr lang="ru-RU" sz="9600" dirty="0" smtClean="0"/>
              <a:t>5. Контролировать расстояние до экрана и правильную осанку.</a:t>
            </a:r>
          </a:p>
          <a:p>
            <a:pPr marL="266700" indent="-182563">
              <a:buNone/>
            </a:pPr>
            <a:r>
              <a:rPr lang="ru-RU" sz="9600" dirty="0" smtClean="0"/>
              <a:t>6</a:t>
            </a:r>
            <a:r>
              <a:rPr lang="ru-RU" sz="9600" dirty="0" smtClean="0"/>
              <a:t>. </a:t>
            </a:r>
            <a:r>
              <a:rPr lang="ru-RU" sz="9600" dirty="0" smtClean="0"/>
              <a:t>В случае возникновения нештатных ситуаций сохранять спокойствие и чётко следовать указаниям преподавателя.</a:t>
            </a:r>
          </a:p>
          <a:p>
            <a:pPr marL="266700" indent="-182563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2023-24 год\всякая всячина\фон цв треуг.jpg"/>
          <p:cNvPicPr>
            <a:picLocks noChangeAspect="1" noChangeArrowheads="1"/>
          </p:cNvPicPr>
          <p:nvPr/>
        </p:nvPicPr>
        <p:blipFill>
          <a:blip r:embed="rId2" cstate="print"/>
          <a:srcRect l="875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5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Запрещается!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1537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dirty="0" smtClean="0"/>
              <a:t>1. Эксплуатировать неисправную технику.</a:t>
            </a:r>
          </a:p>
          <a:p>
            <a:pPr>
              <a:buNone/>
            </a:pPr>
            <a:r>
              <a:rPr lang="ru-RU" sz="2600" dirty="0" smtClean="0"/>
              <a:t>2. При включённом напряжении сети отключать, подключать кабели, соединяющие различные устройства компьютера.</a:t>
            </a:r>
          </a:p>
          <a:p>
            <a:pPr>
              <a:buNone/>
            </a:pPr>
            <a:r>
              <a:rPr lang="ru-RU" sz="2600" dirty="0" smtClean="0"/>
              <a:t>4. Касаться экрана дисплея, тыльной стороны дисплея, разъёмов, соединительных кабелей, токоведущих частей аппаратуры.</a:t>
            </a:r>
          </a:p>
          <a:p>
            <a:pPr>
              <a:buNone/>
            </a:pPr>
            <a:r>
              <a:rPr lang="ru-RU" sz="2600" dirty="0" smtClean="0"/>
              <a:t>5. Касаться автоматов защиты, пускателей, устройств сигнализации.</a:t>
            </a:r>
          </a:p>
          <a:p>
            <a:pPr>
              <a:buNone/>
            </a:pPr>
            <a:r>
              <a:rPr lang="ru-RU" sz="2600" dirty="0" smtClean="0"/>
              <a:t>6. Во время работы касаться труб, </a:t>
            </a:r>
          </a:p>
          <a:p>
            <a:pPr>
              <a:buNone/>
            </a:pPr>
            <a:r>
              <a:rPr lang="ru-RU" sz="2600" dirty="0" smtClean="0"/>
              <a:t>7. Самостоятельно устранять неисправность работы клавиатуры.</a:t>
            </a:r>
          </a:p>
          <a:p>
            <a:pPr>
              <a:buNone/>
            </a:pPr>
            <a:r>
              <a:rPr lang="ru-RU" sz="2600" dirty="0" smtClean="0"/>
              <a:t>8. Нажимать на клавиши с усилием или допускать резкие удары.</a:t>
            </a:r>
          </a:p>
          <a:p>
            <a:pPr marL="182563" indent="-182563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2023-24 год\всякая всячина\фон цв треуг.jpg"/>
          <p:cNvPicPr>
            <a:picLocks noChangeAspect="1" noChangeArrowheads="1"/>
          </p:cNvPicPr>
          <p:nvPr/>
        </p:nvPicPr>
        <p:blipFill>
          <a:blip r:embed="rId2" cstate="print"/>
          <a:srcRect l="875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7146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Запрещается</a:t>
            </a:r>
            <a:r>
              <a:rPr lang="ru-RU" sz="4000" b="1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15370" cy="5572164"/>
          </a:xfrm>
        </p:spPr>
        <p:txBody>
          <a:bodyPr>
            <a:normAutofit/>
          </a:bodyPr>
          <a:lstStyle/>
          <a:p>
            <a:pPr marL="266700" indent="-266700">
              <a:buNone/>
            </a:pPr>
            <a:r>
              <a:rPr lang="ru-RU" sz="2400" dirty="0" smtClean="0"/>
              <a:t>9. Пользоваться каким-либо предметом при нажатии на клавиши.</a:t>
            </a:r>
          </a:p>
          <a:p>
            <a:pPr marL="266700" indent="-266700">
              <a:buNone/>
            </a:pPr>
            <a:r>
              <a:rPr lang="ru-RU" sz="2400" dirty="0" smtClean="0"/>
              <a:t>10. Передвигать системный блок, дисплей или стол, на котором они </a:t>
            </a:r>
            <a:r>
              <a:rPr lang="ru-RU" sz="2400" dirty="0" smtClean="0"/>
              <a:t>стоят.</a:t>
            </a:r>
          </a:p>
          <a:p>
            <a:pPr marL="266700" indent="-266700">
              <a:buNone/>
            </a:pPr>
            <a:r>
              <a:rPr lang="ru-RU" sz="2400" dirty="0" smtClean="0"/>
              <a:t>11</a:t>
            </a:r>
            <a:r>
              <a:rPr lang="ru-RU" sz="2400" dirty="0" smtClean="0"/>
              <a:t>. Загромождать проходы в кабинете сумками, портфелями, стульями.</a:t>
            </a:r>
          </a:p>
          <a:p>
            <a:pPr marL="266700" indent="-266700">
              <a:buNone/>
            </a:pPr>
            <a:r>
              <a:rPr lang="ru-RU" sz="2400" dirty="0" smtClean="0"/>
              <a:t>12. Брать сумки, портфели за рабочее место у компьютера.</a:t>
            </a:r>
          </a:p>
          <a:p>
            <a:pPr marL="266700" indent="-266700">
              <a:buNone/>
            </a:pPr>
            <a:r>
              <a:rPr lang="ru-RU" sz="2400" dirty="0" smtClean="0"/>
              <a:t>13. Брать с собой в класс верхнюю одежду и загромождать ею кабинет.</a:t>
            </a:r>
          </a:p>
          <a:p>
            <a:pPr marL="182563" indent="-182563">
              <a:buNone/>
            </a:pPr>
            <a:endParaRPr lang="ru-RU" dirty="0"/>
          </a:p>
        </p:txBody>
      </p:sp>
      <p:pic>
        <p:nvPicPr>
          <p:cNvPr id="2050" name="Picture 2" descr="https://creazilla-store.fra1.digitaloceanspaces.com/cliparts/21278/mouse-pc-clipart-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842072"/>
            <a:ext cx="4214810" cy="1721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D:\2023-24 год\всякая всячина\фон цв треуг.jpg"/>
          <p:cNvPicPr>
            <a:picLocks noChangeAspect="1" noChangeArrowheads="1"/>
          </p:cNvPicPr>
          <p:nvPr/>
        </p:nvPicPr>
        <p:blipFill>
          <a:blip r:embed="rId2" cstate="print"/>
          <a:srcRect l="875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7145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Запрещается</a:t>
            </a:r>
            <a:r>
              <a:rPr lang="ru-RU" sz="4000" b="1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15370" cy="5572164"/>
          </a:xfrm>
        </p:spPr>
        <p:txBody>
          <a:bodyPr>
            <a:normAutofit/>
          </a:bodyPr>
          <a:lstStyle/>
          <a:p>
            <a:pPr marL="449263" indent="-449263">
              <a:buNone/>
            </a:pPr>
            <a:r>
              <a:rPr lang="ru-RU" sz="2400" dirty="0" smtClean="0"/>
              <a:t>14. Быстро передвигаться по кабинету.</a:t>
            </a:r>
          </a:p>
          <a:p>
            <a:pPr marL="449263" indent="-449263">
              <a:buNone/>
            </a:pPr>
            <a:r>
              <a:rPr lang="ru-RU" sz="2400" dirty="0" smtClean="0"/>
              <a:t>15. Класть какие-либо предметы на системный блок, дисплей, клавиатуру.</a:t>
            </a:r>
          </a:p>
          <a:p>
            <a:pPr marL="449263" indent="-449263">
              <a:buNone/>
            </a:pPr>
            <a:r>
              <a:rPr lang="ru-RU" sz="2400" dirty="0" smtClean="0"/>
              <a:t>16. Работать грязными, влажными руками, во влажной одежде.</a:t>
            </a:r>
          </a:p>
          <a:p>
            <a:pPr marL="449263" indent="-449263">
              <a:buNone/>
            </a:pPr>
            <a:r>
              <a:rPr lang="ru-RU" sz="2400" dirty="0" smtClean="0"/>
              <a:t>17. Работать при недостаточном освещении.</a:t>
            </a:r>
          </a:p>
          <a:p>
            <a:pPr marL="449263" indent="-449263">
              <a:buNone/>
            </a:pPr>
            <a:r>
              <a:rPr lang="ru-RU" sz="2400" dirty="0" smtClean="0"/>
              <a:t>18. Работать за дисплеем дольше положенного </a:t>
            </a:r>
            <a:r>
              <a:rPr lang="ru-RU" sz="2400" dirty="0" smtClean="0"/>
              <a:t>времени.</a:t>
            </a:r>
            <a:endParaRPr lang="ru-RU" dirty="0"/>
          </a:p>
        </p:txBody>
      </p:sp>
      <p:pic>
        <p:nvPicPr>
          <p:cNvPr id="1032" name="Picture 8" descr="https://clipart-library.com/image_gallery2/Laptop-PNG-F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86190"/>
            <a:ext cx="4148653" cy="350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2023-24 год\всякая всячина\фон цв треуг.jpg"/>
          <p:cNvPicPr>
            <a:picLocks noChangeAspect="1" noChangeArrowheads="1"/>
          </p:cNvPicPr>
          <p:nvPr/>
        </p:nvPicPr>
        <p:blipFill>
          <a:blip r:embed="rId2" cstate="print"/>
          <a:srcRect l="875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Запрещается без разрешения преподавателя</a:t>
            </a:r>
            <a:r>
              <a:rPr lang="ru-RU" sz="3600" b="1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1537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1. Включать и выключать компьютер,  дисплей и другое оборудование.</a:t>
            </a:r>
          </a:p>
          <a:p>
            <a:pPr>
              <a:buNone/>
            </a:pPr>
            <a:r>
              <a:rPr lang="ru-RU" sz="2400" dirty="0" smtClean="0"/>
              <a:t>2. Использовать различные носители информации (дискеты, диски, </a:t>
            </a:r>
            <a:r>
              <a:rPr lang="ru-RU" sz="2400" dirty="0" err="1" smtClean="0"/>
              <a:t>флешки</a:t>
            </a:r>
            <a:r>
              <a:rPr lang="ru-RU" sz="2400" dirty="0" smtClean="0"/>
              <a:t>).</a:t>
            </a:r>
          </a:p>
          <a:p>
            <a:pPr>
              <a:buNone/>
            </a:pPr>
            <a:r>
              <a:rPr lang="ru-RU" sz="2400" dirty="0" smtClean="0"/>
              <a:t>3. Подключать кабели, разъёмы и другую аппаратуру к компьютеру.</a:t>
            </a:r>
          </a:p>
          <a:p>
            <a:pPr>
              <a:buNone/>
            </a:pPr>
            <a:r>
              <a:rPr lang="ru-RU" sz="2400" dirty="0" smtClean="0"/>
              <a:t>4. Брать со стола преподавателя аппаратуру, документацию и другие предметы.</a:t>
            </a:r>
          </a:p>
          <a:p>
            <a:pPr>
              <a:buNone/>
            </a:pPr>
            <a:r>
              <a:rPr lang="ru-RU" sz="2400" dirty="0" smtClean="0"/>
              <a:t>5. Пользоваться преподавательским компьютером.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2023-24 год\всякая всячина\фон цв треуг.jpg"/>
          <p:cNvPicPr>
            <a:picLocks noChangeAspect="1" noChangeArrowheads="1"/>
          </p:cNvPicPr>
          <p:nvPr/>
        </p:nvPicPr>
        <p:blipFill>
          <a:blip r:embed="rId2" cstate="print"/>
          <a:srcRect l="8750" r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6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Требования безопасности по окончанию </a:t>
            </a:r>
            <a:r>
              <a:rPr lang="ru-RU" sz="3600" b="1" dirty="0" smtClean="0">
                <a:solidFill>
                  <a:schemeClr val="bg1"/>
                </a:solidFill>
              </a:rPr>
              <a:t>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15370" cy="314327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По </a:t>
            </a:r>
            <a:r>
              <a:rPr lang="ru-RU" sz="2400" dirty="0" smtClean="0"/>
              <a:t>окончании работы дождаться пока преподаватель подойдёт и проверит состояние оборудования, сдать работу, если она выполнялась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 вытыкать приборы из розеток предварительно не завершив работу устройства. </a:t>
            </a:r>
            <a:endParaRPr lang="ru-RU" sz="2400" dirty="0" smtClean="0"/>
          </a:p>
        </p:txBody>
      </p:sp>
      <p:pic>
        <p:nvPicPr>
          <p:cNvPr id="21508" name="Picture 4" descr="D:\2023-24 год\всякая всячина\важно б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143380"/>
            <a:ext cx="2425705" cy="2425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487</Words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Техника безопасности в компьютерном классе</vt:lpstr>
      <vt:lpstr>Требования безопасности перед началом работы</vt:lpstr>
      <vt:lpstr>Требования безопасности перед началом работы</vt:lpstr>
      <vt:lpstr>Требования безопасности во время работы</vt:lpstr>
      <vt:lpstr>Запрещается!  </vt:lpstr>
      <vt:lpstr>Запрещается!</vt:lpstr>
      <vt:lpstr>Запрещается!</vt:lpstr>
      <vt:lpstr>Запрещается без разрешения преподавателя!</vt:lpstr>
      <vt:lpstr>Требования безопасности по окончанию работы</vt:lpstr>
      <vt:lpstr>Правильная посадка за рабочим местом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в компьютерном классе</dc:title>
  <cp:lastModifiedBy>Пользователь</cp:lastModifiedBy>
  <cp:revision>10</cp:revision>
  <dcterms:modified xsi:type="dcterms:W3CDTF">2023-09-13T13:10:52Z</dcterms:modified>
</cp:coreProperties>
</file>